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3"/>
  </p:notesMasterIdLst>
  <p:sldIdLst>
    <p:sldId id="256" r:id="rId2"/>
    <p:sldId id="290" r:id="rId3"/>
    <p:sldId id="274" r:id="rId4"/>
    <p:sldId id="303" r:id="rId5"/>
    <p:sldId id="273" r:id="rId6"/>
    <p:sldId id="304" r:id="rId7"/>
    <p:sldId id="272" r:id="rId8"/>
    <p:sldId id="277" r:id="rId9"/>
    <p:sldId id="300" r:id="rId10"/>
    <p:sldId id="281" r:id="rId11"/>
    <p:sldId id="302" r:id="rId12"/>
    <p:sldId id="263" r:id="rId13"/>
    <p:sldId id="292" r:id="rId14"/>
    <p:sldId id="293" r:id="rId15"/>
    <p:sldId id="294" r:id="rId16"/>
    <p:sldId id="291" r:id="rId17"/>
    <p:sldId id="296" r:id="rId18"/>
    <p:sldId id="297" r:id="rId19"/>
    <p:sldId id="287" r:id="rId20"/>
    <p:sldId id="269" r:id="rId21"/>
    <p:sldId id="275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44BC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78" autoAdjust="0"/>
    <p:restoredTop sz="86391" autoAdjust="0"/>
  </p:normalViewPr>
  <p:slideViewPr>
    <p:cSldViewPr snapToGrid="0">
      <p:cViewPr varScale="1">
        <p:scale>
          <a:sx n="97" d="100"/>
          <a:sy n="97" d="100"/>
        </p:scale>
        <p:origin x="-318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35461-45CB-42ED-87DD-FDDBC1BCB8F5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277A-45D2-4B41-AC42-CF8338CBC5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802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664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3850738" y="9429548"/>
            <a:ext cx="2946927" cy="497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9" tIns="46805" rIns="90009" bIns="46805" anchor="b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algn="r">
              <a:tabLst>
                <a:tab pos="0" algn="l"/>
                <a:tab pos="914491" algn="l"/>
                <a:tab pos="1828983" algn="l"/>
                <a:tab pos="2743473" algn="l"/>
                <a:tab pos="3657966" algn="l"/>
                <a:tab pos="4572457" algn="l"/>
                <a:tab pos="5486948" algn="l"/>
                <a:tab pos="6401439" algn="l"/>
                <a:tab pos="7315932" algn="l"/>
                <a:tab pos="8230423" algn="l"/>
                <a:tab pos="9144914" algn="l"/>
                <a:tab pos="10059406" algn="l"/>
              </a:tabLst>
            </a:pPr>
            <a:fld id="{7639C9EE-29ED-4D04-B9B4-C5F55BB9C367}" type="slidenum">
              <a:rPr lang="fr-FR" sz="120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rPr>
              <a:pPr algn="r">
                <a:tabLst>
                  <a:tab pos="0" algn="l"/>
                  <a:tab pos="914491" algn="l"/>
                  <a:tab pos="1828983" algn="l"/>
                  <a:tab pos="2743473" algn="l"/>
                  <a:tab pos="3657966" algn="l"/>
                  <a:tab pos="4572457" algn="l"/>
                  <a:tab pos="5486948" algn="l"/>
                  <a:tab pos="6401439" algn="l"/>
                  <a:tab pos="7315932" algn="l"/>
                  <a:tab pos="8230423" algn="l"/>
                  <a:tab pos="9144914" algn="l"/>
                  <a:tab pos="10059406" algn="l"/>
                </a:tabLst>
              </a:pPr>
              <a:t>10</a:t>
            </a:fld>
            <a:endParaRPr lang="fr-FR" sz="1200" dirty="0"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3" name="Espace réservé de l'image des diapositives 2"/>
          <p:cNvSpPr>
            <a:spLocks noGrp="1" noRot="1" noChangeAspect="1" noResize="1"/>
          </p:cNvSpPr>
          <p:nvPr>
            <p:ph type="sldImg"/>
          </p:nvPr>
        </p:nvSpPr>
        <p:spPr>
          <a:xfrm>
            <a:off x="92075" y="744538"/>
            <a:ext cx="6616700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4" name="Espace réservé des commentaires 3"/>
          <p:cNvSpPr txBox="1">
            <a:spLocks noGrp="1"/>
          </p:cNvSpPr>
          <p:nvPr>
            <p:ph type="body" sz="quarter" idx="1"/>
          </p:nvPr>
        </p:nvSpPr>
        <p:spPr>
          <a:xfrm>
            <a:off x="679479" y="4716755"/>
            <a:ext cx="5441590" cy="4475876"/>
          </a:xfr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lIns="4680" tIns="4680" rIns="4680" bIns="4680" anchor="t" anchorCtr="0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1" i="0" u="none" strike="noStrike" cap="none" baseline="0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Enseignements optionnels permettant de découvrir les enseignements des voies technologiques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1" i="0" u="none" strike="noStrike" cap="none" baseline="0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M</a:t>
            </a:r>
            <a:r>
              <a:rPr lang="fr-FR" sz="1200" b="0" i="0" u="none" strike="noStrike" cap="none" baseline="0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anagement et gestion : 1h 30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1" i="0" u="none" strike="noStrike" cap="none" baseline="0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S</a:t>
            </a:r>
            <a:r>
              <a:rPr lang="fr-FR" sz="1200" b="0" i="0" u="none" strike="noStrike" cap="none" baseline="0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ciences de l’</a:t>
            </a:r>
            <a:r>
              <a:rPr lang="fr-FR" sz="1200" b="1" i="0" u="none" strike="noStrike" cap="none" baseline="0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I</a:t>
            </a:r>
            <a:r>
              <a:rPr lang="fr-FR" sz="1200" b="0" i="0" u="none" strike="noStrike" cap="none" baseline="0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ngénieur :1h30                                    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200" b="1" i="0" u="none" strike="noStrike" cap="none" baseline="0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C</a:t>
            </a:r>
            <a:r>
              <a:rPr lang="fr-FR" sz="1200" b="0" i="0" u="none" strike="noStrike" cap="none" baseline="0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réation et innovation technologiques : 1h30</a:t>
            </a:r>
            <a:endParaRPr lang="fr-FR" sz="1200" b="0" i="0" u="none" strike="noStrike" cap="none" baseline="0" dirty="0">
              <a:ln>
                <a:noFill/>
              </a:ln>
              <a:solidFill>
                <a:srgbClr val="FF0000"/>
              </a:solidFill>
              <a:latin typeface="Impress BT" pitchFamily="34"/>
              <a:ea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41135130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281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i="1" u="sng" dirty="0" smtClean="0">
                <a:solidFill>
                  <a:srgbClr val="C00000"/>
                </a:solidFill>
                <a:latin typeface="Arial" panose="020B0604020202020204" pitchFamily="34" charset="0"/>
              </a:rPr>
              <a:t>Cette famille comprend 6 baccalauréats professionnels dont 1 à 3 options :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10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6139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4300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Donc il va falloir inscrire des formatons, des options, des établissements,… Voyons</a:t>
            </a:r>
            <a:r>
              <a:rPr lang="fr-FR" baseline="0" dirty="0" smtClean="0"/>
              <a:t> plus en détail les formations.</a:t>
            </a:r>
          </a:p>
          <a:p>
            <a:r>
              <a:rPr lang="fr-FR" baseline="0" dirty="0" smtClean="0"/>
              <a:t>Commençons par la seconde professionnelle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655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Traitement informatique qui va tenir compte :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8100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Traitement informatique qui va tenir compte :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810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1200" b="1" i="1" u="sng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Section européenne </a:t>
            </a:r>
            <a:r>
              <a:rPr lang="fr-FR" sz="1200" b="1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fr-FR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indent="0">
              <a:buFontTx/>
              <a:buNone/>
            </a:pPr>
            <a:r>
              <a:rPr lang="fr-FR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Candidature de l’élève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manifestée auprès de l’enseignant de LV</a:t>
            </a:r>
            <a:endParaRPr lang="fr-FR" sz="1200" b="0" i="1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fr-FR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Liste des candidats transmise par le collège </a:t>
            </a:r>
          </a:p>
          <a:p>
            <a:pPr marL="171450" indent="-171450">
              <a:buFontTx/>
              <a:buChar char="-"/>
            </a:pPr>
            <a:r>
              <a:rPr lang="fr-FR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Puis liste établie par le proviseur du lycée en fonction des capacités d’accueil et au regard de 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critères : 1 . Le degré de maîtrise de la langue ( écrit + oral)          2. Le degré de maîtrise dans un domaine du socle commun (formation de la personne et du citoyen)</a:t>
            </a: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Enfin décisions affectation par le DASEN avec p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riorité aux élèves du secteur (si pas de section euro dans lycée secteur, demande de dérogation “autres” avec courrier argumenté de la famille)</a:t>
            </a: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sz="1200" b="1" i="1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1" i="1" u="sng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Enseignement d’exploration sélectifs</a:t>
            </a:r>
          </a:p>
          <a:p>
            <a:r>
              <a:rPr lang="fr-FR" sz="1200" b="0" i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Admission sur le rang du vœu,  le niveau de maîtrise des 8 composantes du LSU (fin cycle 4), les notes, l’avis du conseil de classe, (l’implication du jeune dans  son projet et démarches). </a:t>
            </a:r>
            <a:endParaRPr lang="fr-FR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</a:t>
            </a:r>
            <a:r>
              <a:rPr lang="fr-FR" sz="1200" b="0" i="1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Création et culture design </a:t>
            </a: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sz="1200" b="1" i="1" u="sng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Sections nécessitant l’avis préalable de l’établissement d’accueil </a:t>
            </a:r>
            <a:endParaRPr lang="fr-FR" sz="1200" b="0" i="0" u="sng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 de demande de dérogation</a:t>
            </a: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 2nde Technique de la Musique et de la Danse</a:t>
            </a: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 Sections binationales (ABIBAC,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Bachibac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ESABAC) </a:t>
            </a: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 Sections internationales</a:t>
            </a: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Sections sportives</a:t>
            </a: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</a:t>
            </a:r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8100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843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4913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367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473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Les enseignements de spécialité permettent d’approfondir ce qui motive et qui prépare à l’enseignement supérieur</a:t>
            </a:r>
            <a:r>
              <a:rPr lang="fr-FR" altLang="fr-FR" dirty="0" smtClean="0">
                <a:ea typeface="Roboto" pitchFamily="2" charset="0"/>
              </a:rPr>
              <a:t>. </a:t>
            </a:r>
          </a:p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r>
              <a:rPr lang="fr-FR" altLang="fr-FR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Les sites et documents de l’ONISEP donnent la carte des enseignements de spécialité proposés dans les établissements</a:t>
            </a:r>
          </a:p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endParaRPr lang="fr-FR" altLang="fr-FR" dirty="0" smtClean="0">
              <a:solidFill>
                <a:srgbClr val="000000"/>
              </a:solidFill>
              <a:latin typeface="Arial" pitchFamily="34" charset="0"/>
              <a:ea typeface="Roboto" pitchFamily="2" charset="0"/>
            </a:endParaRPr>
          </a:p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r>
              <a:rPr lang="fr-FR" altLang="fr-FR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12 enseignements de spécialité en théorie mais en pratique Dumont propose… Suivant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98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… Quasiment tout !!!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173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Enseignements communs suivis par tous, enseignement de spécialité suivis selon</a:t>
            </a:r>
            <a:r>
              <a:rPr lang="fr-FR" altLang="fr-FR" b="1" baseline="0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 la série choisie</a:t>
            </a:r>
            <a:endParaRPr lang="fr-FR" altLang="fr-FR" b="1" dirty="0" smtClean="0">
              <a:solidFill>
                <a:srgbClr val="000000"/>
              </a:solidFill>
              <a:latin typeface="Arial" pitchFamily="34" charset="0"/>
              <a:ea typeface="Roboto" pitchFamily="2" charset="0"/>
            </a:endParaRPr>
          </a:p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endParaRPr lang="fr-FR" altLang="fr-FR" b="1" dirty="0" smtClean="0">
              <a:solidFill>
                <a:srgbClr val="000000"/>
              </a:solidFill>
              <a:latin typeface="Arial" pitchFamily="34" charset="0"/>
              <a:ea typeface="Roboto" pitchFamily="2" charset="0"/>
            </a:endParaRPr>
          </a:p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Chaque série permet d’approfondir des enseignements de spécialité concrets et pratiques pour bien préparer aux études supérieures.</a:t>
            </a:r>
          </a:p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r>
              <a:rPr lang="fr-FR" altLang="fr-FR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Les sites et documents de l’ONISEP donnent la carte des séries proposées dans les établissements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765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Enseignements communs suivis par tous, enseignement de spécialité suivis selon</a:t>
            </a:r>
            <a:r>
              <a:rPr lang="fr-FR" altLang="fr-FR" b="1" baseline="0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 la série choisie</a:t>
            </a:r>
            <a:endParaRPr lang="fr-FR" altLang="fr-FR" b="1" dirty="0" smtClean="0">
              <a:solidFill>
                <a:srgbClr val="000000"/>
              </a:solidFill>
              <a:latin typeface="Arial" pitchFamily="34" charset="0"/>
              <a:ea typeface="Roboto" pitchFamily="2" charset="0"/>
            </a:endParaRPr>
          </a:p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endParaRPr lang="fr-FR" altLang="fr-FR" b="1" dirty="0" smtClean="0">
              <a:solidFill>
                <a:srgbClr val="000000"/>
              </a:solidFill>
              <a:latin typeface="Arial" pitchFamily="34" charset="0"/>
              <a:ea typeface="Roboto" pitchFamily="2" charset="0"/>
            </a:endParaRPr>
          </a:p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Chaque série permet d’approfondir des enseignements de spécialité concrets et pratiques pour bien préparer aux études supérieures.</a:t>
            </a:r>
          </a:p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r>
              <a:rPr lang="fr-FR" altLang="fr-FR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Les sites et documents de l’ONISEP donnent la carte des séries proposées dans les établissements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765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2de commune à voie générale et voie technologique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266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+ matin grec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746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7277A-45D2-4B41-AC42-CF8338CBC5A5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91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128591"/>
            <a:ext cx="10955867" cy="14319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9F83E-257B-4CF1-B3E5-CB8880D6DEEB}" type="slidenum">
              <a:rPr lang="en-GB" altLang="fr-FR"/>
              <a:pPr>
                <a:defRPr/>
              </a:pPr>
              <a:t>‹N°›</a:t>
            </a:fld>
            <a:endParaRPr lang="en-GB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1073153" y="1471083"/>
            <a:ext cx="10509249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100000"/>
              <a:buFont typeface="Arial"/>
              <a:buChar char="■"/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8181B-6D1B-43B0-AB51-E414BB04753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2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F56B90-3C3E-4D8B-B5D7-9C4C72B19EC9}" type="datetimeFigureOut">
              <a:rPr lang="fr-FR" smtClean="0"/>
              <a:pPr/>
              <a:t>14/02/2020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5B81D5-4F81-4F22-86C1-50C96BEEA21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quandjepasselebac.education.fr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onisep.fr/voie-pro" TargetMode="External"/><Relationship Id="rId4" Type="http://schemas.openxmlformats.org/officeDocument/2006/relationships/hyperlink" Target="http://www.secondes2018-2019.f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9330DED-65D3-46B7-AC56-6CEFD992A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9992" y="1328452"/>
            <a:ext cx="9144000" cy="370989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6600" b="1" dirty="0" smtClean="0">
                <a:solidFill>
                  <a:schemeClr val="tx1"/>
                </a:solidFill>
              </a:rPr>
              <a:t>Réunion d’information</a:t>
            </a:r>
            <a:br>
              <a:rPr lang="fr-FR" sz="6600" b="1" dirty="0" smtClean="0">
                <a:solidFill>
                  <a:schemeClr val="tx1"/>
                </a:solidFill>
              </a:rPr>
            </a:br>
            <a:r>
              <a:rPr lang="fr-FR" sz="6600" dirty="0" smtClean="0">
                <a:solidFill>
                  <a:schemeClr val="tx1"/>
                </a:solidFill>
              </a:rPr>
              <a:t>FEVRIER 2020</a:t>
            </a:r>
            <a:r>
              <a:rPr lang="fr-FR" sz="6600" b="1" dirty="0" smtClean="0">
                <a:solidFill>
                  <a:schemeClr val="tx1"/>
                </a:solidFill>
              </a:rPr>
              <a:t/>
            </a:r>
            <a:br>
              <a:rPr lang="fr-FR" sz="6600" b="1" dirty="0" smtClean="0">
                <a:solidFill>
                  <a:schemeClr val="tx1"/>
                </a:solidFill>
              </a:rPr>
            </a:br>
            <a:r>
              <a:rPr lang="fr-FR" sz="6600" dirty="0">
                <a:solidFill>
                  <a:schemeClr val="tx1"/>
                </a:solidFill>
              </a:rPr>
              <a:t/>
            </a:r>
            <a:br>
              <a:rPr lang="fr-FR" sz="6600" dirty="0">
                <a:solidFill>
                  <a:schemeClr val="tx1"/>
                </a:solidFill>
              </a:rPr>
            </a:br>
            <a:r>
              <a:rPr lang="fr-FR" sz="6600" b="1" dirty="0" smtClean="0">
                <a:solidFill>
                  <a:schemeClr val="tx1"/>
                </a:solidFill>
              </a:rPr>
              <a:t>Après la 3ème…</a:t>
            </a:r>
            <a:endParaRPr lang="fr-FR" sz="6600" b="1" dirty="0">
              <a:solidFill>
                <a:schemeClr val="tx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40618C1-7476-4226-A888-A32578357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1427" y="5898524"/>
            <a:ext cx="9144000" cy="664994"/>
          </a:xfrm>
        </p:spPr>
        <p:txBody>
          <a:bodyPr>
            <a:normAutofit/>
          </a:bodyPr>
          <a:lstStyle/>
          <a:p>
            <a:endParaRPr lang="fr-FR" sz="1700" i="1" dirty="0"/>
          </a:p>
        </p:txBody>
      </p:sp>
    </p:spTree>
    <p:extLst>
      <p:ext uri="{BB962C8B-B14F-4D97-AF65-F5344CB8AC3E}">
        <p14:creationId xmlns:p14="http://schemas.microsoft.com/office/powerpoint/2010/main" val="218935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507840" y="6276960"/>
            <a:ext cx="254016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Mangal" pitchFamily="2"/>
            </a:endParaRPr>
          </a:p>
        </p:txBody>
      </p:sp>
      <p:sp>
        <p:nvSpPr>
          <p:cNvPr id="3" name="Rectangle 3"/>
          <p:cNvSpPr/>
          <p:nvPr/>
        </p:nvSpPr>
        <p:spPr>
          <a:xfrm>
            <a:off x="4165441" y="6276960"/>
            <a:ext cx="3861119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Mangal" pitchFamily="2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609600" y="228600"/>
            <a:ext cx="109728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2160" tIns="46080" rIns="92160" bIns="4608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3600" b="0" i="0" u="none" strike="noStrike" cap="none" baseline="0" dirty="0">
                <a:ln>
                  <a:noFill/>
                </a:ln>
                <a:latin typeface="Impress BT" pitchFamily="34"/>
                <a:ea typeface="Arial" pitchFamily="34"/>
                <a:cs typeface="Arial" pitchFamily="34"/>
              </a:rPr>
              <a:t>La seconde générale et technologique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3600" dirty="0" smtClean="0">
                <a:latin typeface="Impress BT" pitchFamily="34"/>
                <a:ea typeface="Arial" pitchFamily="34"/>
                <a:cs typeface="Arial" pitchFamily="34"/>
              </a:rPr>
              <a:t>Dumont d’Urville</a:t>
            </a:r>
            <a:endParaRPr lang="fr-FR" sz="3600" b="0" i="0" u="none" strike="noStrike" cap="none" baseline="0" dirty="0">
              <a:ln>
                <a:noFill/>
              </a:ln>
              <a:latin typeface="Impress BT" pitchFamily="34"/>
              <a:ea typeface="Arial" pitchFamily="34"/>
              <a:cs typeface="Arial" pitchFamily="34"/>
            </a:endParaRPr>
          </a:p>
        </p:txBody>
      </p:sp>
      <p:sp>
        <p:nvSpPr>
          <p:cNvPr id="6" name="Rectangle 6"/>
          <p:cNvSpPr/>
          <p:nvPr/>
        </p:nvSpPr>
        <p:spPr>
          <a:xfrm>
            <a:off x="1819276" y="1847849"/>
            <a:ext cx="8420099" cy="453119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lvl="0"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b="1" i="0" u="sng" strike="noStrike" cap="none" baseline="0" dirty="0">
                <a:ln>
                  <a:noFill/>
                </a:ln>
                <a:solidFill>
                  <a:srgbClr val="000000"/>
                </a:solidFill>
                <a:uFillTx/>
                <a:latin typeface="Impress BT" pitchFamily="34"/>
                <a:ea typeface="Arial" pitchFamily="34"/>
                <a:cs typeface="Arial" pitchFamily="34"/>
              </a:rPr>
              <a:t>UN ou  DEUX </a:t>
            </a:r>
            <a:r>
              <a:rPr lang="fr-FR" sz="2800" b="1" i="0" u="sng" strike="noStrike" cap="none" baseline="0" dirty="0" smtClean="0">
                <a:ln>
                  <a:noFill/>
                </a:ln>
                <a:solidFill>
                  <a:srgbClr val="000000"/>
                </a:solidFill>
                <a:uFillTx/>
                <a:latin typeface="Impress BT" pitchFamily="34"/>
                <a:ea typeface="Arial" pitchFamily="34"/>
                <a:cs typeface="Arial" pitchFamily="34"/>
              </a:rPr>
              <a:t>ENSEIGNEMENTS </a:t>
            </a:r>
            <a:r>
              <a:rPr lang="fr-FR" sz="2800" b="1" u="sng" dirty="0" smtClean="0">
                <a:solidFill>
                  <a:srgbClr val="000000"/>
                </a:solidFill>
                <a:latin typeface="Impress BT" pitchFamily="34"/>
                <a:ea typeface="Arial" pitchFamily="34"/>
                <a:cs typeface="Arial" pitchFamily="34"/>
              </a:rPr>
              <a:t>OPTIONNELS ou </a:t>
            </a:r>
            <a:r>
              <a:rPr lang="fr-FR" sz="2800" b="1" u="sng" dirty="0">
                <a:solidFill>
                  <a:srgbClr val="000000"/>
                </a:solidFill>
                <a:latin typeface="Impress BT" pitchFamily="34"/>
                <a:ea typeface="Arial" pitchFamily="34"/>
                <a:cs typeface="Arial" pitchFamily="34"/>
              </a:rPr>
              <a:t>AUCUN </a:t>
            </a:r>
            <a:endParaRPr lang="fr-FR" sz="2800" b="1" u="sng" dirty="0" smtClean="0">
              <a:solidFill>
                <a:srgbClr val="000000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lvl="0"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800" b="1" i="0" u="sng" strike="noStrike" cap="none" baseline="0" dirty="0" smtClean="0">
              <a:ln>
                <a:noFill/>
              </a:ln>
              <a:solidFill>
                <a:srgbClr val="000000"/>
              </a:solidFill>
              <a:uFillTx/>
              <a:latin typeface="Impress BT" pitchFamily="34"/>
              <a:ea typeface="Arial" pitchFamily="34"/>
              <a:cs typeface="Arial" pitchFamily="34"/>
            </a:endParaRPr>
          </a:p>
          <a:p>
            <a:pPr marL="457200" lvl="0" indent="-457200" hangingPunct="0">
              <a:lnSpc>
                <a:spcPct val="90000"/>
              </a:lnSpc>
              <a:buClr>
                <a:srgbClr val="0033CC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dirty="0" smtClean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Langues et cultures de l’antiquité </a:t>
            </a:r>
            <a:r>
              <a:rPr lang="fr-FR" sz="2800" i="1" dirty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(</a:t>
            </a:r>
            <a:r>
              <a:rPr lang="fr-FR" sz="2800" i="1" dirty="0" smtClean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latin)</a:t>
            </a:r>
            <a:r>
              <a:rPr lang="fr-FR" sz="2800" dirty="0" smtClean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 : 1,5h</a:t>
            </a:r>
          </a:p>
          <a:p>
            <a:pPr marL="457200" lvl="0" indent="-457200" hangingPunct="0">
              <a:lnSpc>
                <a:spcPct val="90000"/>
              </a:lnSpc>
              <a:buClr>
                <a:srgbClr val="0033CC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dirty="0" smtClean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LVC </a:t>
            </a:r>
            <a:r>
              <a:rPr lang="fr-FR" sz="2800" dirty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étrangère </a:t>
            </a:r>
            <a:r>
              <a:rPr lang="fr-FR" sz="2800" dirty="0" smtClean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Allemand – Espagnol : 1,5h</a:t>
            </a:r>
          </a:p>
          <a:p>
            <a:pPr marL="457200" lvl="0" indent="-457200" hangingPunct="0">
              <a:lnSpc>
                <a:spcPct val="90000"/>
              </a:lnSpc>
              <a:buClr>
                <a:srgbClr val="0033CC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dirty="0" smtClean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Création et innovation technologiques : 1,5h</a:t>
            </a:r>
          </a:p>
          <a:p>
            <a:pPr marL="457200" lvl="0" indent="-457200" hangingPunct="0">
              <a:lnSpc>
                <a:spcPct val="90000"/>
              </a:lnSpc>
              <a:buClr>
                <a:srgbClr val="0033CC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dirty="0" smtClean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Sciences de l’ingénieur :  1,5h</a:t>
            </a:r>
          </a:p>
          <a:p>
            <a:pPr marL="457200" lvl="0" indent="-457200" hangingPunct="0">
              <a:lnSpc>
                <a:spcPct val="90000"/>
              </a:lnSpc>
              <a:buClr>
                <a:srgbClr val="0033CC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dirty="0" smtClean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Sciences et laboratoire : </a:t>
            </a:r>
            <a:r>
              <a:rPr lang="fr-FR" sz="2800" dirty="0" smtClean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1,5h</a:t>
            </a:r>
          </a:p>
          <a:p>
            <a:pPr marL="457200" lvl="0" indent="-457200" hangingPunct="0">
              <a:lnSpc>
                <a:spcPct val="90000"/>
              </a:lnSpc>
              <a:buClr>
                <a:srgbClr val="0033CC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dirty="0" smtClean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Arts plastiques </a:t>
            </a:r>
            <a:endParaRPr lang="fr-FR" sz="2800" dirty="0" smtClean="0">
              <a:solidFill>
                <a:schemeClr val="bg1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marL="457200" lvl="0" indent="-457200" hangingPunct="0">
              <a:lnSpc>
                <a:spcPct val="90000"/>
              </a:lnSpc>
              <a:buClr>
                <a:srgbClr val="0033CC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800" dirty="0">
              <a:solidFill>
                <a:schemeClr val="bg1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marL="457200" lvl="0" indent="-457200" hangingPunct="0">
              <a:lnSpc>
                <a:spcPct val="90000"/>
              </a:lnSpc>
              <a:buClr>
                <a:srgbClr val="0033CC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dirty="0" smtClean="0"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Enseignement de physique en Allemand</a:t>
            </a:r>
            <a:endParaRPr lang="fr-FR" sz="2800" b="1" i="0" u="sng" strike="noStrike" cap="none" baseline="0" dirty="0">
              <a:ln>
                <a:noFill/>
              </a:ln>
              <a:solidFill>
                <a:srgbClr val="000000"/>
              </a:solidFill>
              <a:uFillTx/>
              <a:latin typeface="Impress BT" pitchFamily="34"/>
              <a:ea typeface="Arial" pitchFamily="34"/>
              <a:cs typeface="Arial" pitchFamily="34"/>
            </a:endParaRPr>
          </a:p>
          <a:p>
            <a:pPr lvl="0"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800" b="1" i="0" u="sng" strike="noStrike" cap="none" baseline="0" dirty="0">
              <a:ln>
                <a:noFill/>
              </a:ln>
              <a:solidFill>
                <a:srgbClr val="000000"/>
              </a:solidFill>
              <a:uFillTx/>
              <a:latin typeface="Impress BT" pitchFamily="34"/>
              <a:ea typeface="Arial" pitchFamily="34"/>
              <a:cs typeface="Arial" pitchFamily="34"/>
            </a:endParaRPr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203200" y="328613"/>
          <a:ext cx="1134533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328613"/>
                        <a:ext cx="1134533" cy="123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	La seconde professionnelle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922520"/>
          </a:xfrm>
        </p:spPr>
        <p:txBody>
          <a:bodyPr/>
          <a:lstStyle/>
          <a:p>
            <a:pPr marL="393192" lvl="1" indent="0">
              <a:buNone/>
            </a:pPr>
            <a:r>
              <a:rPr lang="fr-FR" dirty="0" smtClean="0"/>
              <a:t>NOUVEAU DEPUIS LA REFORME </a:t>
            </a:r>
          </a:p>
          <a:p>
            <a:pPr lvl="1"/>
            <a:endParaRPr lang="fr-FR" sz="2800" dirty="0" smtClean="0"/>
          </a:p>
          <a:p>
            <a:pPr lvl="1"/>
            <a:r>
              <a:rPr lang="fr-FR" sz="2800" dirty="0" smtClean="0"/>
              <a:t>CHOIX D’UNE </a:t>
            </a:r>
            <a:r>
              <a:rPr lang="fr-FR" sz="2800" u="sng" dirty="0" smtClean="0"/>
              <a:t>FAMILLE</a:t>
            </a:r>
            <a:r>
              <a:rPr lang="fr-FR" sz="2800" dirty="0" smtClean="0"/>
              <a:t>  DE METIERS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	</a:t>
            </a:r>
            <a:r>
              <a:rPr lang="fr-FR" sz="2800" b="1" dirty="0" smtClean="0"/>
              <a:t>9</a:t>
            </a:r>
            <a:r>
              <a:rPr lang="fr-FR" dirty="0" smtClean="0"/>
              <a:t> FAMILLES POUR LA RENTREE 2020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OU</a:t>
            </a:r>
          </a:p>
          <a:p>
            <a:endParaRPr lang="fr-FR" dirty="0" smtClean="0"/>
          </a:p>
          <a:p>
            <a:pPr lvl="4"/>
            <a:r>
              <a:rPr lang="fr-FR" sz="2800" dirty="0" smtClean="0"/>
              <a:t>	CHOIX D’UNE </a:t>
            </a:r>
            <a:r>
              <a:rPr lang="fr-FR" sz="2800" u="sng" dirty="0" smtClean="0"/>
              <a:t>SPECIALITE</a:t>
            </a:r>
            <a:r>
              <a:rPr lang="fr-FR" sz="2800" dirty="0" smtClean="0"/>
              <a:t> DE BAC PROFESSIONNEL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507422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2220684-9F56-4B6B-9C86-FD0B8E73E416}"/>
              </a:ext>
            </a:extLst>
          </p:cNvPr>
          <p:cNvSpPr/>
          <p:nvPr/>
        </p:nvSpPr>
        <p:spPr>
          <a:xfrm>
            <a:off x="1674255" y="297088"/>
            <a:ext cx="93243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b="1" dirty="0" smtClean="0">
                <a:latin typeface="Calibri" panose="020F0502020204030204" pitchFamily="34" charset="0"/>
              </a:rPr>
              <a:t>	La </a:t>
            </a:r>
            <a:r>
              <a:rPr lang="fr-FR" sz="4800" b="1" dirty="0">
                <a:latin typeface="Calibri" panose="020F0502020204030204" pitchFamily="34" charset="0"/>
              </a:rPr>
              <a:t>seconde professionnelle </a:t>
            </a:r>
            <a:endParaRPr lang="fr-FR" sz="4800" dirty="0">
              <a:latin typeface="Calibri" panose="020F050202020403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ABFBE97A-701B-48F4-9757-AE96C5AF7F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96349" cy="80229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F4BCAC1-9ABC-487E-8491-81D869C5C3A3}"/>
              </a:ext>
            </a:extLst>
          </p:cNvPr>
          <p:cNvSpPr/>
          <p:nvPr/>
        </p:nvSpPr>
        <p:spPr>
          <a:xfrm>
            <a:off x="155448" y="1503120"/>
            <a:ext cx="1181404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r>
              <a:rPr lang="fr-FR" sz="2800" dirty="0" smtClean="0">
                <a:solidFill>
                  <a:srgbClr val="FFFF00"/>
                </a:solidFill>
                <a:latin typeface="Arial" panose="020B0604020202020204" pitchFamily="34" charset="0"/>
              </a:rPr>
              <a:t>Nouveauté : LES  9 FAMILLES DE METIERS RENTREE 2020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METIERS DE LA CONSTRUCTION BA¨TIMENT ET TP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METIERS DES ETUDES ET DE LA MODELISATION NUMERIQUE DU BATIMENT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METIERS DE LA RELATION CLIENTS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METIERS DE LA  GESTION ADMINISTRTATIVE , DU TRANSPORT  ET DE LA LOGISTIQUE</a:t>
            </a:r>
            <a:r>
              <a:rPr lang="fr-FR" dirty="0">
                <a:latin typeface="Arial" panose="020B0604020202020204" pitchFamily="34" charset="0"/>
              </a:rPr>
              <a:t>	</a:t>
            </a:r>
            <a:endParaRPr lang="fr-FR" dirty="0" smtClean="0">
              <a:latin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METIERS DES INDUSTRIES GRAPHIQUES ET DE LA COMMUNICATION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METIERS DE L’ALIMENTATION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METIERS DE L’HOTELLERIE ET DE LA RESTAURATION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METIERS DE LA BEAUTE ET DU BIEN-ETRE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</a:rPr>
              <a:t>METIERS DE L’AERONAUTIQUE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Accolade ouvrante 1">
            <a:extLst>
              <a:ext uri="{FF2B5EF4-FFF2-40B4-BE49-F238E27FC236}">
                <a16:creationId xmlns:a16="http://schemas.microsoft.com/office/drawing/2014/main" xmlns="" id="{03544515-A1A1-4FF4-A966-345269A2FEC4}"/>
              </a:ext>
            </a:extLst>
          </p:cNvPr>
          <p:cNvSpPr/>
          <p:nvPr/>
        </p:nvSpPr>
        <p:spPr>
          <a:xfrm>
            <a:off x="673657" y="3263810"/>
            <a:ext cx="374755" cy="113925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92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7888" y="576072"/>
            <a:ext cx="10972800" cy="941832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la fiche de dialogue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872" y="1624584"/>
            <a:ext cx="5230368" cy="50139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u="sng" dirty="0" smtClean="0"/>
              <a:t>Deuxième trimestre :</a:t>
            </a:r>
          </a:p>
          <a:p>
            <a:pPr marL="0" indent="0" algn="ctr">
              <a:buNone/>
            </a:pPr>
            <a:r>
              <a:rPr lang="fr-FR" b="1" dirty="0" smtClean="0"/>
              <a:t>Intentions d’orientation</a:t>
            </a:r>
          </a:p>
          <a:p>
            <a:pPr marL="0" indent="0" algn="ctr">
              <a:buNone/>
            </a:pPr>
            <a:endParaRPr lang="fr-FR" sz="18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2de générale et technologique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sz="2000" dirty="0" smtClean="0"/>
              <a:t>ou</a:t>
            </a:r>
            <a:r>
              <a:rPr lang="fr-FR" dirty="0" smtClean="0"/>
              <a:t> 2de spécifique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11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2de professionnelle</a:t>
            </a:r>
          </a:p>
          <a:p>
            <a:pPr marL="708660" lvl="1" indent="-342900">
              <a:buFont typeface="Wingdings" panose="05000000000000000000" pitchFamily="2" charset="2"/>
              <a:buChar char="q"/>
            </a:pPr>
            <a:r>
              <a:rPr lang="fr-FR" sz="1600" dirty="0"/>
              <a:t>s</a:t>
            </a:r>
            <a:r>
              <a:rPr lang="fr-FR" sz="1600" dirty="0" smtClean="0"/>
              <a:t>ous statut scolaire </a:t>
            </a:r>
          </a:p>
          <a:p>
            <a:pPr marL="708660" lvl="1" indent="-342900">
              <a:buFont typeface="Wingdings" panose="05000000000000000000" pitchFamily="2" charset="2"/>
              <a:buChar char="q"/>
            </a:pPr>
            <a:r>
              <a:rPr lang="fr-FR" sz="1600" dirty="0" smtClean="0"/>
              <a:t>sous statut d’apprenti(e)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11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1</a:t>
            </a:r>
            <a:r>
              <a:rPr lang="fr-FR" baseline="30000" dirty="0" smtClean="0"/>
              <a:t>ère</a:t>
            </a:r>
            <a:r>
              <a:rPr lang="fr-FR" dirty="0" smtClean="0"/>
              <a:t> année de CAP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600" dirty="0" smtClean="0"/>
              <a:t>  sous statut scolaire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600" dirty="0" smtClean="0"/>
              <a:t>  sous statut d’apprenti(e)</a:t>
            </a:r>
            <a:endParaRPr lang="fr-FR" sz="16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468112" y="1780032"/>
            <a:ext cx="6537960" cy="467563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None/>
            </a:pPr>
            <a:r>
              <a:rPr lang="fr-FR" u="sng" dirty="0" smtClean="0"/>
              <a:t>Troisième trimestre :</a:t>
            </a:r>
          </a:p>
          <a:p>
            <a:pPr marL="0" indent="0" algn="ctr" defTabSz="914400">
              <a:buNone/>
            </a:pPr>
            <a:r>
              <a:rPr lang="fr-FR" b="1" dirty="0" smtClean="0"/>
              <a:t>Demandes définitives</a:t>
            </a:r>
          </a:p>
          <a:p>
            <a:pPr marL="0" indent="0" algn="ctr" defTabSz="914400">
              <a:buNone/>
            </a:pPr>
            <a:endParaRPr lang="fr-FR" b="1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2de générale et technologique</a:t>
            </a:r>
          </a:p>
          <a:p>
            <a:pPr marL="0" indent="0">
              <a:buNone/>
            </a:pPr>
            <a:r>
              <a:rPr lang="fr-FR" dirty="0"/>
              <a:t>    </a:t>
            </a:r>
            <a:r>
              <a:rPr lang="fr-FR" sz="2000" dirty="0"/>
              <a:t>ou</a:t>
            </a:r>
            <a:r>
              <a:rPr lang="fr-FR" dirty="0"/>
              <a:t> 2de </a:t>
            </a:r>
            <a:r>
              <a:rPr lang="fr-FR" dirty="0" smtClean="0"/>
              <a:t>spécifique</a:t>
            </a:r>
          </a:p>
          <a:p>
            <a:pPr marL="0" indent="0">
              <a:buNone/>
            </a:pPr>
            <a:r>
              <a:rPr lang="fr-FR" sz="1700" b="1" dirty="0" smtClean="0"/>
              <a:t>         Enseignement optionnel 1 :	………..		EO 2 : ……………</a:t>
            </a:r>
            <a:endParaRPr lang="fr-FR" sz="1700" b="1" dirty="0"/>
          </a:p>
          <a:p>
            <a:pPr>
              <a:buFont typeface="Wingdings" panose="05000000000000000000" pitchFamily="2" charset="2"/>
              <a:buChar char="q"/>
            </a:pPr>
            <a:endParaRPr lang="fr-FR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2de professionnelle</a:t>
            </a:r>
          </a:p>
          <a:p>
            <a:pPr marL="708660" lvl="1" indent="-342900">
              <a:buFont typeface="Wingdings" panose="05000000000000000000" pitchFamily="2" charset="2"/>
              <a:buChar char="q"/>
            </a:pPr>
            <a:r>
              <a:rPr lang="fr-FR" sz="1600" dirty="0"/>
              <a:t>sous statut scolaire </a:t>
            </a:r>
          </a:p>
          <a:p>
            <a:pPr marL="708660" lvl="1" indent="-342900">
              <a:buFont typeface="Wingdings" panose="05000000000000000000" pitchFamily="2" charset="2"/>
              <a:buChar char="q"/>
            </a:pPr>
            <a:r>
              <a:rPr lang="fr-FR" sz="1600" dirty="0"/>
              <a:t>sous statut d’apprenti(e</a:t>
            </a:r>
            <a:r>
              <a:rPr lang="fr-FR" sz="1600" dirty="0" smtClean="0"/>
              <a:t>)</a:t>
            </a:r>
          </a:p>
          <a:p>
            <a:pPr marL="365760" lvl="1" indent="0">
              <a:buNone/>
            </a:pPr>
            <a:r>
              <a:rPr lang="fr-FR" sz="1700" b="1" dirty="0" smtClean="0"/>
              <a:t>Vous pouvez préciser la spécialité ou famille de métiers : ………</a:t>
            </a:r>
            <a:endParaRPr lang="fr-FR" sz="1700" b="1" dirty="0"/>
          </a:p>
          <a:p>
            <a:pPr>
              <a:buFont typeface="Wingdings" panose="05000000000000000000" pitchFamily="2" charset="2"/>
              <a:buChar char="q"/>
            </a:pPr>
            <a:endParaRPr lang="fr-FR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1</a:t>
            </a:r>
            <a:r>
              <a:rPr lang="fr-FR" baseline="30000" dirty="0"/>
              <a:t>ère</a:t>
            </a:r>
            <a:r>
              <a:rPr lang="fr-FR" dirty="0"/>
              <a:t> année de CAP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600" dirty="0" smtClean="0"/>
              <a:t>  sous </a:t>
            </a:r>
            <a:r>
              <a:rPr lang="fr-FR" sz="1600" dirty="0"/>
              <a:t>statut scolaire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600" dirty="0" smtClean="0"/>
              <a:t>  sous </a:t>
            </a:r>
            <a:r>
              <a:rPr lang="fr-FR" sz="1600" dirty="0"/>
              <a:t>statut d’apprenti(e</a:t>
            </a:r>
            <a:r>
              <a:rPr lang="fr-FR" sz="1600" dirty="0" smtClean="0"/>
              <a:t>)</a:t>
            </a:r>
          </a:p>
          <a:p>
            <a:pPr marL="393192" lvl="1" indent="0">
              <a:buNone/>
            </a:pPr>
            <a:r>
              <a:rPr lang="fr-FR" sz="1700" b="1" dirty="0" smtClean="0"/>
              <a:t>Vous pouvez préciser la spécialité :  …….</a:t>
            </a:r>
            <a:endParaRPr lang="fr-FR" sz="1700" b="1" dirty="0"/>
          </a:p>
          <a:p>
            <a:pPr marL="0" indent="0" algn="ctr" defTabSz="914400">
              <a:buNone/>
            </a:pP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77403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7888" y="133004"/>
            <a:ext cx="10910177" cy="1384900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la fiche de dialogue 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8156" y="1577130"/>
            <a:ext cx="11429910" cy="513338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None/>
            </a:pPr>
            <a:r>
              <a:rPr lang="fr-FR" sz="3200" b="1" dirty="0" smtClean="0"/>
              <a:t> </a:t>
            </a:r>
            <a:r>
              <a:rPr lang="fr-FR" sz="3200" b="1" u="sng" dirty="0" smtClean="0"/>
              <a:t>Troisième trimestre </a:t>
            </a:r>
            <a:endParaRPr lang="fr-FR" sz="3500" u="sng" dirty="0" smtClean="0"/>
          </a:p>
          <a:p>
            <a:pPr marL="0" indent="0" algn="ctr" defTabSz="914400">
              <a:buNone/>
            </a:pPr>
            <a:r>
              <a:rPr lang="fr-FR" b="1" dirty="0" smtClean="0"/>
              <a:t>Proposition définitive </a:t>
            </a:r>
          </a:p>
          <a:p>
            <a:pPr marL="0" indent="0" defTabSz="914400">
              <a:buNone/>
            </a:pPr>
            <a:endParaRPr lang="fr-FR" b="1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2de générale et </a:t>
            </a:r>
            <a:r>
              <a:rPr lang="fr-FR" dirty="0" smtClean="0"/>
              <a:t>technologique  </a:t>
            </a:r>
            <a:r>
              <a:rPr lang="fr-FR" sz="2000" dirty="0" smtClean="0"/>
              <a:t>ou  </a:t>
            </a:r>
            <a:r>
              <a:rPr lang="fr-FR" dirty="0" smtClean="0"/>
              <a:t>2de spécifique		      </a:t>
            </a:r>
            <a:r>
              <a:rPr lang="fr-FR" dirty="0" smtClean="0">
                <a:sym typeface="Wingdings"/>
              </a:rPr>
              <a:t> </a:t>
            </a:r>
            <a:r>
              <a:rPr lang="fr-FR" dirty="0" smtClean="0"/>
              <a:t>OUI    </a:t>
            </a:r>
            <a:r>
              <a:rPr lang="fr-FR" dirty="0" smtClean="0">
                <a:sym typeface="Wingdings"/>
              </a:rPr>
              <a:t> </a:t>
            </a:r>
            <a:r>
              <a:rPr lang="fr-FR" dirty="0" smtClean="0"/>
              <a:t>NON</a:t>
            </a:r>
          </a:p>
          <a:p>
            <a:pPr marL="0" indent="0">
              <a:buNone/>
            </a:pPr>
            <a:r>
              <a:rPr lang="fr-FR" sz="1700" b="1" dirty="0" smtClean="0"/>
              <a:t>         Enseignement optionnel 1 : …….………..		EO 2 : ………………………</a:t>
            </a:r>
            <a:endParaRPr lang="fr-FR" sz="1700" b="1" dirty="0"/>
          </a:p>
          <a:p>
            <a:pPr>
              <a:buFont typeface="Wingdings" panose="05000000000000000000" pitchFamily="2" charset="2"/>
              <a:buChar char="q"/>
            </a:pPr>
            <a:endParaRPr lang="fr-FR" sz="1100" dirty="0" smtClean="0"/>
          </a:p>
          <a:p>
            <a:pPr>
              <a:buFont typeface="Wingdings" panose="05000000000000000000" pitchFamily="2" charset="2"/>
              <a:buChar char="q"/>
            </a:pPr>
            <a:endParaRPr lang="fr-FR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2de </a:t>
            </a:r>
            <a:r>
              <a:rPr lang="fr-FR" dirty="0" smtClean="0"/>
              <a:t>professionnelle											</a:t>
            </a:r>
            <a:r>
              <a:rPr lang="fr-FR" dirty="0" smtClean="0">
                <a:sym typeface="Wingdings"/>
              </a:rPr>
              <a:t> </a:t>
            </a:r>
            <a:r>
              <a:rPr lang="fr-FR" dirty="0"/>
              <a:t>OUI    </a:t>
            </a:r>
            <a:r>
              <a:rPr lang="fr-FR" dirty="0">
                <a:sym typeface="Wingdings"/>
              </a:rPr>
              <a:t> </a:t>
            </a:r>
            <a:r>
              <a:rPr lang="fr-FR" dirty="0" smtClean="0"/>
              <a:t>NON</a:t>
            </a:r>
            <a:endParaRPr lang="fr-FR" dirty="0"/>
          </a:p>
          <a:p>
            <a:pPr marL="365760" lvl="1" indent="0">
              <a:buNone/>
            </a:pPr>
            <a:r>
              <a:rPr lang="fr-FR" sz="1700" b="1" dirty="0" smtClean="0"/>
              <a:t>Spécialité ou famille de métiers conseillée : …………………………………………….</a:t>
            </a:r>
            <a:endParaRPr lang="fr-FR" sz="1700" b="1" dirty="0"/>
          </a:p>
          <a:p>
            <a:pPr>
              <a:buFont typeface="Wingdings" panose="05000000000000000000" pitchFamily="2" charset="2"/>
              <a:buChar char="q"/>
            </a:pPr>
            <a:endParaRPr lang="fr-FR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1</a:t>
            </a:r>
            <a:r>
              <a:rPr lang="fr-FR" baseline="30000" dirty="0"/>
              <a:t>ère</a:t>
            </a:r>
            <a:r>
              <a:rPr lang="fr-FR" dirty="0"/>
              <a:t> année de CAP 	</a:t>
            </a:r>
            <a:r>
              <a:rPr lang="fr-FR" dirty="0" smtClean="0"/>
              <a:t>										      </a:t>
            </a:r>
            <a:r>
              <a:rPr lang="fr-FR" dirty="0" smtClean="0">
                <a:sym typeface="Wingdings"/>
              </a:rPr>
              <a:t> </a:t>
            </a:r>
            <a:r>
              <a:rPr lang="fr-FR" dirty="0"/>
              <a:t>OUI    </a:t>
            </a:r>
            <a:r>
              <a:rPr lang="fr-FR" dirty="0">
                <a:sym typeface="Wingdings"/>
              </a:rPr>
              <a:t> </a:t>
            </a:r>
            <a:r>
              <a:rPr lang="fr-FR" dirty="0" smtClean="0"/>
              <a:t>NON</a:t>
            </a:r>
            <a:endParaRPr lang="fr-FR" dirty="0"/>
          </a:p>
          <a:p>
            <a:pPr marL="393192" lvl="1" indent="0">
              <a:buNone/>
            </a:pPr>
            <a:r>
              <a:rPr lang="fr-FR" sz="1700" b="1" dirty="0" smtClean="0"/>
              <a:t>Spécialité  conseillée:  ……………………………………</a:t>
            </a:r>
          </a:p>
          <a:p>
            <a:pPr marL="393192" lvl="1" indent="0">
              <a:buNone/>
            </a:pPr>
            <a:endParaRPr lang="fr-FR" sz="1700" b="1" dirty="0" smtClean="0"/>
          </a:p>
          <a:p>
            <a:pPr marL="393192" lvl="1" indent="0">
              <a:buNone/>
            </a:pPr>
            <a:r>
              <a:rPr lang="fr-FR" sz="2200" b="1" dirty="0" smtClean="0"/>
              <a:t>Observations du conseil de classe : …………………………………………………..</a:t>
            </a:r>
          </a:p>
          <a:p>
            <a:pPr marL="393192" lvl="1" indent="0">
              <a:buNone/>
            </a:pPr>
            <a:r>
              <a:rPr lang="fr-FR" sz="1800" dirty="0">
                <a:sym typeface="Wingdings"/>
              </a:rPr>
              <a:t> </a:t>
            </a:r>
            <a:r>
              <a:rPr lang="fr-FR" sz="1700" b="1" dirty="0" smtClean="0"/>
              <a:t>Dispositif de mise à niveau conseillé :</a:t>
            </a:r>
          </a:p>
          <a:p>
            <a:pPr marL="393192" lvl="1" indent="0">
              <a:buNone/>
            </a:pPr>
            <a:r>
              <a:rPr lang="fr-FR" sz="1700" b="1" dirty="0" smtClean="0"/>
              <a:t>Proposition du conseil de classe pour une voie non demandée par la famille : ……………………………………………..</a:t>
            </a:r>
            <a:endParaRPr lang="fr-FR" sz="1700" b="1" dirty="0"/>
          </a:p>
          <a:p>
            <a:pPr marL="0" indent="0" algn="ctr" defTabSz="914400">
              <a:buNone/>
            </a:pP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85649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8828" y="1804416"/>
            <a:ext cx="10972800" cy="140235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La procédure d’affectation :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00584" y="1804416"/>
            <a:ext cx="11932920" cy="467563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fr-FR" sz="2000" b="1" dirty="0" smtClean="0"/>
              <a:t>Rang du           Intitulé          Enseignement(s)           Etablissement           Code(s)             Avis du Chef</a:t>
            </a:r>
          </a:p>
          <a:p>
            <a:pPr marL="0" indent="0" defTabSz="914400">
              <a:buNone/>
            </a:pPr>
            <a:r>
              <a:rPr lang="fr-FR" sz="2000" b="1" dirty="0" smtClean="0"/>
              <a:t>     vœu            formation            optionnel(s)                  demandé               dérogation        d’établissement</a:t>
            </a:r>
          </a:p>
          <a:p>
            <a:pPr marL="0" indent="0" defTabSz="914400">
              <a:buNone/>
            </a:pPr>
            <a:r>
              <a:rPr lang="fr-FR" sz="2000" b="1" dirty="0" smtClean="0"/>
              <a:t>                                                     Préciser </a:t>
            </a:r>
          </a:p>
          <a:p>
            <a:pPr marL="0" indent="0" defTabSz="914400">
              <a:buNone/>
            </a:pPr>
            <a:r>
              <a:rPr lang="fr-FR" sz="2000" b="1" dirty="0"/>
              <a:t> </a:t>
            </a:r>
            <a:r>
              <a:rPr lang="fr-FR" sz="2000" b="1" dirty="0" smtClean="0"/>
              <a:t>                                                    section euro</a:t>
            </a:r>
          </a:p>
          <a:p>
            <a:pPr marL="0" indent="0" defTabSz="914400">
              <a:buNone/>
            </a:pPr>
            <a:endParaRPr lang="fr-FR" sz="2000" b="1" dirty="0"/>
          </a:p>
          <a:p>
            <a:pPr marL="0" indent="0" defTabSz="914400">
              <a:buNone/>
            </a:pPr>
            <a:r>
              <a:rPr lang="fr-FR" sz="2800" b="1" dirty="0" smtClean="0"/>
              <a:t>    1						</a:t>
            </a:r>
            <a:r>
              <a:rPr lang="fr-FR" sz="1800" b="1" dirty="0" smtClean="0"/>
              <a:t>Nom :</a:t>
            </a:r>
            <a:endParaRPr lang="fr-FR" sz="2800" b="1" dirty="0" smtClean="0"/>
          </a:p>
          <a:p>
            <a:pPr marL="0" indent="0" defTabSz="914400">
              <a:buNone/>
            </a:pPr>
            <a:r>
              <a:rPr lang="fr-FR" sz="2800" b="1" dirty="0" smtClean="0"/>
              <a:t>    2						</a:t>
            </a:r>
            <a:r>
              <a:rPr lang="fr-FR" sz="1800" b="1" dirty="0" smtClean="0"/>
              <a:t>Ville :</a:t>
            </a:r>
          </a:p>
          <a:p>
            <a:pPr marL="0" indent="0" defTabSz="914400">
              <a:buNone/>
            </a:pPr>
            <a:r>
              <a:rPr lang="fr-FR" sz="2800" b="1" dirty="0" smtClean="0"/>
              <a:t>    3						</a:t>
            </a:r>
            <a:r>
              <a:rPr lang="fr-FR" sz="1800" b="1" dirty="0" smtClean="0"/>
              <a:t>Nom : </a:t>
            </a:r>
          </a:p>
          <a:p>
            <a:pPr marL="0" indent="0" defTabSz="914400">
              <a:buNone/>
            </a:pPr>
            <a:r>
              <a:rPr lang="fr-FR" sz="2800" b="1" dirty="0" smtClean="0"/>
              <a:t>    ……						</a:t>
            </a:r>
            <a:r>
              <a:rPr lang="fr-FR" sz="1800" b="1" dirty="0" smtClean="0"/>
              <a:t>Ville :</a:t>
            </a:r>
            <a:endParaRPr lang="fr-FR" sz="2800" dirty="0" smtClean="0"/>
          </a:p>
          <a:p>
            <a:pPr marL="0" indent="0" defTabSz="914400">
              <a:buNone/>
            </a:pPr>
            <a:r>
              <a:rPr lang="fr-FR" sz="2800" b="1" dirty="0" smtClean="0"/>
              <a:t>    ……</a:t>
            </a:r>
          </a:p>
          <a:p>
            <a:pPr marL="0" indent="0" defTabSz="914400">
              <a:buNone/>
            </a:pPr>
            <a:r>
              <a:rPr lang="fr-FR" sz="3900" b="1" dirty="0" smtClean="0"/>
              <a:t>    10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428567" y="5956828"/>
            <a:ext cx="9517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10 vœux maxi </a:t>
            </a:r>
            <a:r>
              <a:rPr lang="fr-FR" sz="2800" dirty="0" smtClean="0"/>
              <a:t>académiques  et  5 </a:t>
            </a:r>
            <a:r>
              <a:rPr lang="fr-FR" sz="2800" dirty="0"/>
              <a:t>vœux maxi hors académie</a:t>
            </a:r>
          </a:p>
        </p:txBody>
      </p:sp>
    </p:spTree>
    <p:extLst>
      <p:ext uri="{BB962C8B-B14F-4D97-AF65-F5344CB8AC3E}">
        <p14:creationId xmlns:p14="http://schemas.microsoft.com/office/powerpoint/2010/main" val="338199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1312" y="457200"/>
            <a:ext cx="10972800" cy="96926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5400" dirty="0">
                <a:latin typeface="Calibri" panose="020F0502020204030204" pitchFamily="34" charset="0"/>
              </a:rPr>
              <a:t/>
            </a:r>
            <a:br>
              <a:rPr lang="fr-FR" sz="5400" dirty="0">
                <a:latin typeface="Calibri" panose="020F0502020204030204" pitchFamily="34" charset="0"/>
              </a:rPr>
            </a:br>
            <a:r>
              <a:rPr lang="fr-FR" sz="4800" b="1" dirty="0">
                <a:latin typeface="Calibri" panose="020F0502020204030204" pitchFamily="34" charset="0"/>
              </a:rPr>
              <a:t>La seconde professionnelle </a:t>
            </a:r>
            <a:r>
              <a:rPr lang="fr-FR" sz="4800" b="1" dirty="0" smtClean="0">
                <a:latin typeface="Calibri" panose="020F0502020204030204" pitchFamily="34" charset="0"/>
              </a:rPr>
              <a:t/>
            </a:r>
            <a:br>
              <a:rPr lang="fr-FR" sz="4800" b="1" dirty="0" smtClean="0">
                <a:latin typeface="Calibri" panose="020F0502020204030204" pitchFamily="34" charset="0"/>
              </a:rPr>
            </a:br>
            <a:r>
              <a:rPr lang="fr-FR" sz="4800" b="1" dirty="0" smtClean="0">
                <a:latin typeface="Calibri" panose="020F0502020204030204" pitchFamily="34" charset="0"/>
              </a:rPr>
              <a:t>Affectation  en </a:t>
            </a:r>
            <a:r>
              <a:rPr lang="fr-FR" sz="4800" b="1" smtClean="0">
                <a:latin typeface="Calibri" panose="020F0502020204030204" pitchFamily="34" charset="0"/>
              </a:rPr>
              <a:t>lycée public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Résultat de :</a:t>
            </a:r>
          </a:p>
          <a:p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L’avis du conseil de classe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Les résultats de l’année scolaire de 3</a:t>
            </a:r>
            <a:r>
              <a:rPr lang="fr-FR" baseline="30000" dirty="0" smtClean="0"/>
              <a:t>ème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Le niveau de maitrise des 8 compétences du socle commun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773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1312" y="0"/>
            <a:ext cx="10972800" cy="142646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5400" dirty="0">
                <a:latin typeface="Calibri" panose="020F0502020204030204" pitchFamily="34" charset="0"/>
              </a:rPr>
              <a:t/>
            </a:r>
            <a:br>
              <a:rPr lang="fr-FR" sz="5400" dirty="0">
                <a:latin typeface="Calibri" panose="020F0502020204030204" pitchFamily="34" charset="0"/>
              </a:rPr>
            </a:br>
            <a:r>
              <a:rPr lang="fr-FR" sz="4800" b="1" dirty="0">
                <a:latin typeface="Calibri" panose="020F0502020204030204" pitchFamily="34" charset="0"/>
              </a:rPr>
              <a:t>La seconde </a:t>
            </a:r>
            <a:r>
              <a:rPr lang="fr-FR" sz="4800" b="1" dirty="0" smtClean="0">
                <a:latin typeface="Calibri" panose="020F0502020204030204" pitchFamily="34" charset="0"/>
              </a:rPr>
              <a:t>générale et technologique</a:t>
            </a:r>
            <a:br>
              <a:rPr lang="fr-FR" sz="4800" b="1" dirty="0" smtClean="0">
                <a:latin typeface="Calibri" panose="020F0502020204030204" pitchFamily="34" charset="0"/>
              </a:rPr>
            </a:br>
            <a:r>
              <a:rPr lang="fr-FR" sz="4800" b="1" dirty="0" smtClean="0">
                <a:latin typeface="Calibri" panose="020F0502020204030204" pitchFamily="34" charset="0"/>
              </a:rPr>
              <a:t>Affectation en lycée public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Conditionné à l’avis du conseil de classe : favorable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De droit dans le lycée public de secteur</a:t>
            </a:r>
            <a:endParaRPr lang="fr-FR" baseline="30000" dirty="0" smtClean="0"/>
          </a:p>
          <a:p>
            <a:pPr>
              <a:buFont typeface="Wingdings" panose="05000000000000000000" pitchFamily="2" charset="2"/>
              <a:buChar char="v"/>
            </a:pP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 </a:t>
            </a:r>
            <a:r>
              <a:rPr lang="fr-FR" dirty="0" smtClean="0"/>
              <a:t>Demande de dérogation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Autres cas particuliers : seconde spécifique STHR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738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1312" y="457200"/>
            <a:ext cx="10972800" cy="96926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5400" dirty="0">
                <a:latin typeface="Calibri" panose="020F0502020204030204" pitchFamily="34" charset="0"/>
              </a:rPr>
              <a:t/>
            </a:r>
            <a:br>
              <a:rPr lang="fr-FR" sz="5400" dirty="0">
                <a:latin typeface="Calibri" panose="020F0502020204030204" pitchFamily="34" charset="0"/>
              </a:rPr>
            </a:br>
            <a:r>
              <a:rPr lang="fr-FR" sz="4800" b="1" dirty="0">
                <a:latin typeface="Calibri" panose="020F0502020204030204" pitchFamily="34" charset="0"/>
              </a:rPr>
              <a:t>La seconde </a:t>
            </a:r>
            <a:r>
              <a:rPr lang="fr-FR" sz="4800" b="1" dirty="0" smtClean="0">
                <a:latin typeface="Calibri" panose="020F0502020204030204" pitchFamily="34" charset="0"/>
              </a:rPr>
              <a:t>générale et technologique </a:t>
            </a:r>
            <a:br>
              <a:rPr lang="fr-FR" sz="4800" b="1" dirty="0" smtClean="0">
                <a:latin typeface="Calibri" panose="020F0502020204030204" pitchFamily="34" charset="0"/>
              </a:rPr>
            </a:br>
            <a:r>
              <a:rPr lang="fr-FR" sz="4800" b="1" dirty="0" smtClean="0">
                <a:latin typeface="Calibri" panose="020F0502020204030204" pitchFamily="34" charset="0"/>
              </a:rPr>
              <a:t>Affectation en lycée public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Section européenne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 Options sélectives : design , agronomie et vivant en lycée </a:t>
            </a:r>
            <a:r>
              <a:rPr lang="fr-FR" dirty="0" err="1" smtClean="0"/>
              <a:t>agricole,et</a:t>
            </a:r>
            <a:r>
              <a:rPr lang="fr-FR" dirty="0" smtClean="0"/>
              <a:t> danse –musique-théâtre (pour la série S2TMD).</a:t>
            </a:r>
            <a:endParaRPr lang="fr-FR" baseline="30000" dirty="0" smtClean="0"/>
          </a:p>
          <a:p>
            <a:pPr>
              <a:buFont typeface="Wingdings" panose="05000000000000000000" pitchFamily="2" charset="2"/>
              <a:buChar char="v"/>
            </a:pP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 S</a:t>
            </a:r>
            <a:r>
              <a:rPr lang="fr-FR" dirty="0" smtClean="0"/>
              <a:t>ections nécessitant l’avis préalable de l’établissement d’accueil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693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33425" y="561975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/>
              <a:t>Les portes ouvertes</a:t>
            </a:r>
            <a:endParaRPr lang="fr-FR" sz="4000" b="1" dirty="0"/>
          </a:p>
        </p:txBody>
      </p:sp>
      <p:sp>
        <p:nvSpPr>
          <p:cNvPr id="5" name="Rectangle 6"/>
          <p:cNvSpPr/>
          <p:nvPr/>
        </p:nvSpPr>
        <p:spPr>
          <a:xfrm>
            <a:off x="4055992" y="2205508"/>
            <a:ext cx="3676651" cy="285073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tx2">
              <a:lumMod val="90000"/>
            </a:schemeClr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b="1" i="0" u="sng" strike="noStrike" cap="none" baseline="0" dirty="0" smtClean="0">
                <a:ln>
                  <a:noFill/>
                </a:ln>
                <a:solidFill>
                  <a:srgbClr val="000000"/>
                </a:solidFill>
                <a:uFillTx/>
                <a:latin typeface="Impress BT" pitchFamily="34"/>
                <a:ea typeface="Arial" pitchFamily="34"/>
                <a:cs typeface="Arial" pitchFamily="34"/>
              </a:rPr>
              <a:t>Dumont d’Urville</a:t>
            </a:r>
            <a:endParaRPr lang="fr-FR" sz="2800" b="1" i="0" u="sng" strike="noStrike" cap="none" baseline="0" dirty="0">
              <a:ln>
                <a:noFill/>
              </a:ln>
              <a:solidFill>
                <a:srgbClr val="000000"/>
              </a:solidFill>
              <a:uFillTx/>
              <a:latin typeface="Impress BT" pitchFamily="34"/>
              <a:ea typeface="Arial" pitchFamily="34"/>
              <a:cs typeface="Arial" pitchFamily="34"/>
            </a:endParaRPr>
          </a:p>
          <a:p>
            <a:pPr marL="0" marR="0" lvl="0" indent="0" algn="ctr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800" b="0" i="0" u="none" strike="noStrike" cap="none" baseline="0" dirty="0">
              <a:ln>
                <a:noFill/>
              </a:ln>
              <a:solidFill>
                <a:srgbClr val="000000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marL="0" marR="0" lvl="0" indent="0" algn="ctr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b="0" i="0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Vendredi 6 mars </a:t>
            </a:r>
          </a:p>
          <a:p>
            <a:pPr marL="0" marR="0" lvl="0" indent="0" algn="ctr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b="0" i="0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de 17h à 19h</a:t>
            </a:r>
          </a:p>
          <a:p>
            <a:pPr marL="0" marR="0" lvl="0" indent="0" algn="ctr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2800" b="0" i="0" u="none" strike="noStrike" cap="none" baseline="0" dirty="0" smtClean="0">
              <a:ln>
                <a:noFill/>
              </a:ln>
              <a:solidFill>
                <a:srgbClr val="0033CC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marL="0" marR="0" lvl="0" indent="0" algn="ctr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b="0" i="0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Samedi 7 mars</a:t>
            </a:r>
          </a:p>
          <a:p>
            <a:pPr marL="0" marR="0" lvl="0" indent="0" algn="ctr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2800" b="0" i="0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 de 9h à 12h</a:t>
            </a:r>
            <a:endParaRPr lang="fr-FR" sz="2800" b="0" i="0" u="none" strike="noStrike" cap="none" baseline="0" dirty="0">
              <a:ln>
                <a:noFill/>
              </a:ln>
              <a:solidFill>
                <a:srgbClr val="0033CC"/>
              </a:solidFill>
              <a:latin typeface="Impress BT" pitchFamily="34"/>
              <a:ea typeface="Arial" pitchFamily="34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87552" y="6053328"/>
            <a:ext cx="10607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Troisième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93838" y="5469684"/>
            <a:ext cx="5571553" cy="369332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Seconde Générale et Technologique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452477" y="5487972"/>
            <a:ext cx="1855850" cy="369332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Seconde  pro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1207979" y="3789974"/>
            <a:ext cx="1955845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  général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3959351" y="3826550"/>
            <a:ext cx="2331721" cy="731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1800" dirty="0" smtClean="0"/>
              <a:t>Bac technologique</a:t>
            </a:r>
            <a:endParaRPr lang="fr-FR" sz="1800" dirty="0"/>
          </a:p>
        </p:txBody>
      </p:sp>
      <p:sp>
        <p:nvSpPr>
          <p:cNvPr id="10" name="ZoneTexte 9"/>
          <p:cNvSpPr txBox="1"/>
          <p:nvPr/>
        </p:nvSpPr>
        <p:spPr>
          <a:xfrm>
            <a:off x="1156202" y="4982720"/>
            <a:ext cx="2129686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Première Générale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191191" y="5017414"/>
            <a:ext cx="1967846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Première Techno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156202" y="4572524"/>
            <a:ext cx="2129686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Terminale Générale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191191" y="4625174"/>
            <a:ext cx="1967846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Terminale Techno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7442297" y="5017414"/>
            <a:ext cx="1876209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Première  pro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10634212" y="4757190"/>
            <a:ext cx="793166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CAP 2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7432117" y="4625174"/>
            <a:ext cx="1876209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Terminale  pro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10674287" y="5301520"/>
            <a:ext cx="753091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CAP 1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94095" y="5383772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N+1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190889" y="4921461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N+2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184475" y="4572524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N+3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192492" y="285547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N+5</a:t>
            </a:r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7370807" y="3872270"/>
            <a:ext cx="1877377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  pro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1552210" y="3303294"/>
            <a:ext cx="1119024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Licence  1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1552210" y="2866168"/>
            <a:ext cx="11591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Licence  2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1561964" y="2395728"/>
            <a:ext cx="1152688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Licence  3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1552210" y="1779322"/>
            <a:ext cx="1149966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fr-FR" dirty="0" smtClean="0"/>
              <a:t>Master  1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1561964" y="1408572"/>
            <a:ext cx="11591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fr-FR" dirty="0" smtClean="0"/>
              <a:t>Master  2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4763943" y="3303294"/>
            <a:ext cx="758862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IUT  1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4723868" y="2842230"/>
            <a:ext cx="79893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IUT  2</a:t>
            </a:r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4479442" y="2368296"/>
            <a:ext cx="139134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Licence  Pro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4518522" y="1779322"/>
            <a:ext cx="1448282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Master  Pro 1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4522968" y="1408572"/>
            <a:ext cx="1488356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Master  Pro 2</a:t>
            </a:r>
            <a:endParaRPr lang="fr-FR" dirty="0"/>
          </a:p>
        </p:txBody>
      </p:sp>
      <p:sp>
        <p:nvSpPr>
          <p:cNvPr id="36" name="ZoneTexte 35"/>
          <p:cNvSpPr txBox="1"/>
          <p:nvPr/>
        </p:nvSpPr>
        <p:spPr>
          <a:xfrm>
            <a:off x="960039" y="391406"/>
            <a:ext cx="1060704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EMPLOI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926826" y="3327988"/>
            <a:ext cx="765338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BTS  1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7906788" y="2881146"/>
            <a:ext cx="805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BTS  2</a:t>
            </a:r>
            <a:endParaRPr lang="fr-FR" dirty="0"/>
          </a:p>
        </p:txBody>
      </p:sp>
      <p:sp>
        <p:nvSpPr>
          <p:cNvPr id="42" name="ZoneTexte 41"/>
          <p:cNvSpPr txBox="1"/>
          <p:nvPr/>
        </p:nvSpPr>
        <p:spPr>
          <a:xfrm>
            <a:off x="1561964" y="856884"/>
            <a:ext cx="11591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fr-FR" dirty="0" smtClean="0"/>
              <a:t>Doctorat</a:t>
            </a:r>
            <a:endParaRPr lang="fr-FR" dirty="0"/>
          </a:p>
        </p:txBody>
      </p:sp>
      <p:cxnSp>
        <p:nvCxnSpPr>
          <p:cNvPr id="45" name="Connecteur droit avec flèche 44"/>
          <p:cNvCxnSpPr/>
          <p:nvPr/>
        </p:nvCxnSpPr>
        <p:spPr>
          <a:xfrm flipV="1">
            <a:off x="3566160" y="760738"/>
            <a:ext cx="0" cy="878580"/>
          </a:xfrm>
          <a:prstGeom prst="straightConnector1">
            <a:avLst/>
          </a:prstGeom>
          <a:ln w="57150" cmpd="sng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V="1">
            <a:off x="5175114" y="760738"/>
            <a:ext cx="0" cy="647834"/>
          </a:xfrm>
          <a:prstGeom prst="straightConnector1">
            <a:avLst/>
          </a:prstGeom>
          <a:ln w="57150" cmpd="sng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flipV="1">
            <a:off x="6766559" y="758738"/>
            <a:ext cx="0" cy="2268158"/>
          </a:xfrm>
          <a:prstGeom prst="straightConnector1">
            <a:avLst/>
          </a:prstGeom>
          <a:ln w="57150" cmpd="sng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stCxn id="32" idx="3"/>
          </p:cNvCxnSpPr>
          <p:nvPr/>
        </p:nvCxnSpPr>
        <p:spPr>
          <a:xfrm>
            <a:off x="5522805" y="3026896"/>
            <a:ext cx="1243754" cy="0"/>
          </a:xfrm>
          <a:prstGeom prst="line">
            <a:avLst/>
          </a:prstGeom>
          <a:ln w="5715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5809231" y="2580394"/>
            <a:ext cx="481841" cy="0"/>
          </a:xfrm>
          <a:prstGeom prst="line">
            <a:avLst/>
          </a:prstGeom>
          <a:ln w="5715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flipV="1">
            <a:off x="6306230" y="787956"/>
            <a:ext cx="0" cy="1821656"/>
          </a:xfrm>
          <a:prstGeom prst="straightConnector1">
            <a:avLst/>
          </a:prstGeom>
          <a:ln w="57150" cmpd="sng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>
            <a:off x="2737153" y="1639318"/>
            <a:ext cx="853342" cy="0"/>
          </a:xfrm>
          <a:prstGeom prst="line">
            <a:avLst/>
          </a:prstGeom>
          <a:ln w="57150" cmpd="sng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ZoneTexte 91"/>
          <p:cNvSpPr txBox="1"/>
          <p:nvPr/>
        </p:nvSpPr>
        <p:spPr>
          <a:xfrm>
            <a:off x="179668" y="3336704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N+4</a:t>
            </a:r>
            <a:endParaRPr lang="fr-FR" dirty="0"/>
          </a:p>
        </p:txBody>
      </p:sp>
      <p:sp>
        <p:nvSpPr>
          <p:cNvPr id="94" name="ZoneTexte 93"/>
          <p:cNvSpPr txBox="1"/>
          <p:nvPr/>
        </p:nvSpPr>
        <p:spPr>
          <a:xfrm>
            <a:off x="192492" y="2376032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N+6</a:t>
            </a:r>
            <a:endParaRPr lang="fr-FR" dirty="0"/>
          </a:p>
        </p:txBody>
      </p:sp>
      <p:sp>
        <p:nvSpPr>
          <p:cNvPr id="95" name="ZoneTexte 94"/>
          <p:cNvSpPr txBox="1"/>
          <p:nvPr/>
        </p:nvSpPr>
        <p:spPr>
          <a:xfrm>
            <a:off x="192492" y="188387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N+7</a:t>
            </a:r>
            <a:endParaRPr lang="fr-FR" dirty="0"/>
          </a:p>
        </p:txBody>
      </p:sp>
      <p:sp>
        <p:nvSpPr>
          <p:cNvPr id="96" name="ZoneTexte 95"/>
          <p:cNvSpPr txBox="1"/>
          <p:nvPr/>
        </p:nvSpPr>
        <p:spPr>
          <a:xfrm>
            <a:off x="194095" y="140999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N+8</a:t>
            </a:r>
            <a:endParaRPr lang="fr-FR" dirty="0"/>
          </a:p>
        </p:txBody>
      </p:sp>
      <p:cxnSp>
        <p:nvCxnSpPr>
          <p:cNvPr id="58" name="Connecteur droit avec flèche 57"/>
          <p:cNvCxnSpPr/>
          <p:nvPr/>
        </p:nvCxnSpPr>
        <p:spPr>
          <a:xfrm flipV="1">
            <a:off x="6367540" y="5313121"/>
            <a:ext cx="1074757" cy="191440"/>
          </a:xfrm>
          <a:prstGeom prst="straightConnector1">
            <a:avLst/>
          </a:prstGeom>
          <a:ln w="57150" cmpd="sng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 flipV="1">
            <a:off x="6122037" y="5303107"/>
            <a:ext cx="1355719" cy="303914"/>
          </a:xfrm>
          <a:prstGeom prst="straightConnector1">
            <a:avLst/>
          </a:prstGeom>
          <a:ln w="57150" cmpd="sng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flipH="1" flipV="1">
            <a:off x="6133759" y="5085732"/>
            <a:ext cx="1318718" cy="40790"/>
          </a:xfrm>
          <a:prstGeom prst="straightConnector1">
            <a:avLst/>
          </a:prstGeom>
          <a:ln w="57150" cmpd="sng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V="1">
            <a:off x="4073534" y="5839016"/>
            <a:ext cx="1" cy="214312"/>
          </a:xfrm>
          <a:prstGeom prst="straightConnector1">
            <a:avLst/>
          </a:prstGeom>
          <a:ln w="57150" cmpd="sng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 flipV="1">
            <a:off x="8590687" y="5848160"/>
            <a:ext cx="0" cy="205168"/>
          </a:xfrm>
          <a:prstGeom prst="straightConnector1">
            <a:avLst/>
          </a:prstGeom>
          <a:ln w="57150" cmpd="sng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V="1">
            <a:off x="11133268" y="5839016"/>
            <a:ext cx="0" cy="214312"/>
          </a:xfrm>
          <a:prstGeom prst="straightConnector1">
            <a:avLst/>
          </a:prstGeom>
          <a:ln w="57150" cmpd="sng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87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2220684-9F56-4B6B-9C86-FD0B8E73E416}"/>
              </a:ext>
            </a:extLst>
          </p:cNvPr>
          <p:cNvSpPr/>
          <p:nvPr/>
        </p:nvSpPr>
        <p:spPr>
          <a:xfrm>
            <a:off x="3216741" y="401149"/>
            <a:ext cx="63063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b="1" dirty="0" smtClean="0">
                <a:latin typeface="Calibri" panose="020F0502020204030204" pitchFamily="34" charset="0"/>
              </a:rPr>
              <a:t>    </a:t>
            </a:r>
            <a:r>
              <a:rPr lang="fr-FR" sz="4800" b="1" dirty="0" smtClean="0">
                <a:latin typeface="Calibri" panose="020F0502020204030204" pitchFamily="34" charset="0"/>
              </a:rPr>
              <a:t>CALENDRIER </a:t>
            </a:r>
          </a:p>
          <a:p>
            <a:r>
              <a:rPr lang="fr-FR" sz="3200" b="1" dirty="0" smtClean="0">
                <a:latin typeface="Calibri" panose="020F0502020204030204" pitchFamily="34" charset="0"/>
              </a:rPr>
              <a:t>Les dates pourraient être modifiées</a:t>
            </a:r>
            <a:endParaRPr lang="fr-FR" sz="3200" dirty="0">
              <a:latin typeface="Calibri" panose="020F050202020403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ABFBE97A-701B-48F4-9757-AE96C5AF7F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96349" cy="80229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2C77A216-30D5-4F96-A21D-6C1F43618A70}"/>
              </a:ext>
            </a:extLst>
          </p:cNvPr>
          <p:cNvSpPr txBox="1"/>
          <p:nvPr/>
        </p:nvSpPr>
        <p:spPr>
          <a:xfrm>
            <a:off x="2585508" y="1848690"/>
            <a:ext cx="108012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février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9C0B388-0A62-4889-A1A9-489F58504F75}"/>
              </a:ext>
            </a:extLst>
          </p:cNvPr>
          <p:cNvSpPr txBox="1"/>
          <p:nvPr/>
        </p:nvSpPr>
        <p:spPr>
          <a:xfrm>
            <a:off x="3573987" y="2340613"/>
            <a:ext cx="108012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mars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0DA3AC10-6788-4A9C-8CC5-A01E363184BE}"/>
              </a:ext>
            </a:extLst>
          </p:cNvPr>
          <p:cNvSpPr txBox="1"/>
          <p:nvPr/>
        </p:nvSpPr>
        <p:spPr>
          <a:xfrm>
            <a:off x="4840620" y="2777567"/>
            <a:ext cx="3050034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Mai information</a:t>
            </a:r>
          </a:p>
          <a:p>
            <a:pPr algn="ctr"/>
            <a:r>
              <a:rPr lang="fr-FR" dirty="0"/>
              <a:t>s</a:t>
            </a:r>
            <a:r>
              <a:rPr lang="fr-FR" dirty="0" smtClean="0"/>
              <a:t>ur formations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03C87D15-542D-4A31-907C-8E20A2515FEF}"/>
              </a:ext>
            </a:extLst>
          </p:cNvPr>
          <p:cNvSpPr txBox="1"/>
          <p:nvPr/>
        </p:nvSpPr>
        <p:spPr>
          <a:xfrm>
            <a:off x="6487344" y="3563111"/>
            <a:ext cx="108012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4 mai/1</a:t>
            </a:r>
            <a:r>
              <a:rPr lang="fr-FR" baseline="30000" dirty="0" smtClean="0"/>
              <a:t>er</a:t>
            </a:r>
            <a:r>
              <a:rPr lang="fr-FR" dirty="0" smtClean="0"/>
              <a:t> Juin  saisie  </a:t>
            </a:r>
            <a:r>
              <a:rPr lang="fr-FR" dirty="0" err="1" smtClean="0"/>
              <a:t>voeux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11701F48-6988-4704-9F38-A07BF94E1FCE}"/>
              </a:ext>
            </a:extLst>
          </p:cNvPr>
          <p:cNvSpPr txBox="1"/>
          <p:nvPr/>
        </p:nvSpPr>
        <p:spPr>
          <a:xfrm>
            <a:off x="7616850" y="4526414"/>
            <a:ext cx="1759905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 juin/30 Juin Traitement affectation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A55AC3AA-FF8C-491C-BAD0-9AF28D58BF27}"/>
              </a:ext>
            </a:extLst>
          </p:cNvPr>
          <p:cNvSpPr txBox="1"/>
          <p:nvPr/>
        </p:nvSpPr>
        <p:spPr>
          <a:xfrm>
            <a:off x="9374552" y="5484858"/>
            <a:ext cx="2081153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 Dès le 1</a:t>
            </a:r>
            <a:r>
              <a:rPr lang="fr-FR" baseline="30000" dirty="0" smtClean="0"/>
              <a:t>er</a:t>
            </a:r>
            <a:r>
              <a:rPr lang="fr-FR" dirty="0" smtClean="0"/>
              <a:t> juillet résultats affectation et inscriptions</a:t>
            </a:r>
            <a:endParaRPr lang="fr-FR" dirty="0"/>
          </a:p>
        </p:txBody>
      </p:sp>
      <p:pic>
        <p:nvPicPr>
          <p:cNvPr id="17" name="Picture 4" descr="http://p7.storage.canalblog.com/79/26/902598/74426839.png">
            <a:extLst>
              <a:ext uri="{FF2B5EF4-FFF2-40B4-BE49-F238E27FC236}">
                <a16:creationId xmlns:a16="http://schemas.microsoft.com/office/drawing/2014/main" xmlns="" id="{CF3836B8-2B90-43D2-A35D-DAC61860B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80487" y="297087"/>
            <a:ext cx="2170027" cy="1728192"/>
          </a:xfrm>
          <a:prstGeom prst="rect">
            <a:avLst/>
          </a:prstGeom>
          <a:noFill/>
        </p:spPr>
      </p:pic>
      <p:sp>
        <p:nvSpPr>
          <p:cNvPr id="18" name="Flèche droite 14">
            <a:extLst>
              <a:ext uri="{FF2B5EF4-FFF2-40B4-BE49-F238E27FC236}">
                <a16:creationId xmlns:a16="http://schemas.microsoft.com/office/drawing/2014/main" xmlns="" id="{61202E29-6F26-4569-87C7-96262886D197}"/>
              </a:ext>
            </a:extLst>
          </p:cNvPr>
          <p:cNvSpPr/>
          <p:nvPr/>
        </p:nvSpPr>
        <p:spPr>
          <a:xfrm rot="1864948">
            <a:off x="1371297" y="3870697"/>
            <a:ext cx="7832427" cy="720080"/>
          </a:xfrm>
          <a:prstGeom prst="rightArrow">
            <a:avLst>
              <a:gd name="adj1" fmla="val 21991"/>
              <a:gd name="adj2" fmla="val 50000"/>
            </a:avLst>
          </a:prstGeom>
          <a:solidFill>
            <a:schemeClr val="tx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15">
            <a:extLst>
              <a:ext uri="{FF2B5EF4-FFF2-40B4-BE49-F238E27FC236}">
                <a16:creationId xmlns:a16="http://schemas.microsoft.com/office/drawing/2014/main" xmlns="" id="{DC590B87-E10B-4CE5-B013-8485AE31334C}"/>
              </a:ext>
            </a:extLst>
          </p:cNvPr>
          <p:cNvSpPr/>
          <p:nvPr/>
        </p:nvSpPr>
        <p:spPr>
          <a:xfrm rot="1864948">
            <a:off x="1080730" y="3413719"/>
            <a:ext cx="7099308" cy="853261"/>
          </a:xfrm>
          <a:prstGeom prst="rightArrow">
            <a:avLst>
              <a:gd name="adj1" fmla="val 2199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9D0057B2-1699-446D-836F-D2DFD5926A9A}"/>
              </a:ext>
            </a:extLst>
          </p:cNvPr>
          <p:cNvSpPr txBox="1"/>
          <p:nvPr/>
        </p:nvSpPr>
        <p:spPr>
          <a:xfrm>
            <a:off x="1747688" y="1286267"/>
            <a:ext cx="108012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janvier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42CAD897-94D3-42A9-93FF-5B9E97930BB3}"/>
              </a:ext>
            </a:extLst>
          </p:cNvPr>
          <p:cNvSpPr txBox="1"/>
          <p:nvPr/>
        </p:nvSpPr>
        <p:spPr>
          <a:xfrm>
            <a:off x="4283589" y="5841245"/>
            <a:ext cx="1368152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Dossier</a:t>
            </a:r>
          </a:p>
          <a:p>
            <a:pPr algn="ctr"/>
            <a:r>
              <a:rPr lang="fr-FR" b="1" dirty="0">
                <a:solidFill>
                  <a:srgbClr val="002060"/>
                </a:solidFill>
              </a:rPr>
              <a:t> de bourse</a:t>
            </a:r>
          </a:p>
          <a:p>
            <a:pPr algn="ctr"/>
            <a:r>
              <a:rPr lang="fr-FR" b="1" dirty="0">
                <a:solidFill>
                  <a:srgbClr val="002060"/>
                </a:solidFill>
              </a:rPr>
              <a:t>des lycées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49E3DDAF-C516-44A6-8A2C-22E3729835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08" y="2555958"/>
            <a:ext cx="2844829" cy="402128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B5641CE4-1B21-4E32-AB25-D211FB5327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20" y="2676550"/>
            <a:ext cx="2618721" cy="373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7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6176" y="576072"/>
            <a:ext cx="10972800" cy="941832"/>
          </a:xfrm>
        </p:spPr>
        <p:txBody>
          <a:bodyPr/>
          <a:lstStyle/>
          <a:p>
            <a:pPr>
              <a:defRPr/>
            </a:pPr>
            <a:r>
              <a:rPr lang="fr-FR" dirty="0"/>
              <a:t>Pour plus d’information sur l’orientation :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1102784" y="1628775"/>
            <a:ext cx="10464800" cy="42481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fr-FR" sz="2800" dirty="0" smtClean="0"/>
          </a:p>
          <a:p>
            <a:pPr>
              <a:defRPr/>
            </a:pPr>
            <a:r>
              <a:rPr lang="fr-FR" sz="2800" dirty="0" smtClean="0"/>
              <a:t>Sur </a:t>
            </a:r>
            <a:r>
              <a:rPr lang="fr-FR" sz="2800" dirty="0"/>
              <a:t>le lycée :</a:t>
            </a:r>
          </a:p>
          <a:p>
            <a:pPr marL="0" indent="0" algn="ctr">
              <a:buFont typeface="Arial"/>
              <a:buNone/>
              <a:defRPr/>
            </a:pPr>
            <a:r>
              <a:rPr lang="fr-FR" sz="2800" dirty="0">
                <a:solidFill>
                  <a:schemeClr val="bg2">
                    <a:lumMod val="50000"/>
                  </a:schemeClr>
                </a:solidFill>
                <a:hlinkClick r:id="rId3"/>
              </a:rPr>
              <a:t>quandjepasselebac.education.fr</a:t>
            </a:r>
            <a:endParaRPr lang="fr-FR" sz="28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endParaRPr lang="fr-FR" sz="2800" dirty="0"/>
          </a:p>
          <a:p>
            <a:pPr>
              <a:defRPr/>
            </a:pPr>
            <a:r>
              <a:rPr lang="fr-FR" sz="2800" dirty="0"/>
              <a:t>Sur la seconde générale et technologique :</a:t>
            </a:r>
          </a:p>
          <a:p>
            <a:pPr marL="0" indent="0" algn="ctr">
              <a:buFont typeface="Arial"/>
              <a:buNone/>
              <a:defRPr/>
            </a:pPr>
            <a:r>
              <a:rPr lang="fr-FR" sz="2800" dirty="0" smtClean="0">
                <a:solidFill>
                  <a:srgbClr val="95BCE5"/>
                </a:solidFill>
                <a:hlinkClick r:id="rId4"/>
              </a:rPr>
              <a:t>secondes2019-2020.fr</a:t>
            </a:r>
            <a:endParaRPr lang="fr-FR" sz="2800" dirty="0">
              <a:solidFill>
                <a:srgbClr val="95BCE5"/>
              </a:solidFill>
            </a:endParaRPr>
          </a:p>
          <a:p>
            <a:pPr>
              <a:defRPr/>
            </a:pPr>
            <a:endParaRPr lang="fr-FR" sz="2800" dirty="0"/>
          </a:p>
          <a:p>
            <a:pPr>
              <a:defRPr/>
            </a:pPr>
            <a:r>
              <a:rPr lang="fr-FR" sz="2800" dirty="0"/>
              <a:t>Sur la voie professionnelle :</a:t>
            </a:r>
          </a:p>
          <a:p>
            <a:pPr marL="0" indent="0" algn="ctr">
              <a:buFont typeface="Arial"/>
              <a:buNone/>
              <a:defRPr/>
            </a:pPr>
            <a:r>
              <a:rPr lang="fr-FR" sz="2800" dirty="0">
                <a:solidFill>
                  <a:srgbClr val="95BCE5"/>
                </a:solidFill>
                <a:hlinkClick r:id="rId5"/>
              </a:rPr>
              <a:t>onisep.fr/voie-pro</a:t>
            </a:r>
            <a:endParaRPr lang="fr-FR" sz="2800" dirty="0">
              <a:solidFill>
                <a:srgbClr val="95BCE5"/>
              </a:solidFill>
            </a:endParaRPr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CF79A5-FAA9-467C-934F-1CD43BC77A44}" type="slidenum">
              <a:rPr lang="fr-FR" altLang="fr-FR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r-FR" altLang="fr-F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436" y="354013"/>
            <a:ext cx="11713633" cy="80727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5400" dirty="0">
                <a:solidFill>
                  <a:schemeClr val="tx1"/>
                </a:solidFill>
              </a:rPr>
              <a:t>La voie </a:t>
            </a:r>
            <a:r>
              <a:rPr lang="fr-FR" sz="5400" dirty="0" smtClean="0">
                <a:solidFill>
                  <a:schemeClr val="tx1"/>
                </a:solidFill>
              </a:rPr>
              <a:t>GENERALE en </a:t>
            </a:r>
            <a:r>
              <a:rPr lang="fr-FR" sz="5400" dirty="0">
                <a:solidFill>
                  <a:schemeClr val="tx1"/>
                </a:solidFill>
              </a:rPr>
              <a:t>1</a:t>
            </a:r>
            <a:r>
              <a:rPr lang="fr-FR" sz="5400" baseline="30000" dirty="0">
                <a:solidFill>
                  <a:schemeClr val="tx1"/>
                </a:solidFill>
              </a:rPr>
              <a:t>re</a:t>
            </a:r>
            <a:r>
              <a:rPr lang="fr-FR" sz="5400" dirty="0">
                <a:solidFill>
                  <a:schemeClr val="tx1"/>
                </a:solidFill>
              </a:rPr>
              <a:t> et Terminale</a:t>
            </a:r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F81771-591A-4D5D-87A4-D6A211C0092E}" type="slidenum">
              <a:rPr lang="fr-FR" altLang="fr-FR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4002" y="1501775"/>
            <a:ext cx="5281084" cy="2474524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>
            <a:spAutoFit/>
          </a:bodyPr>
          <a:lstStyle>
            <a:defPPr>
              <a:defRPr lang="fr-FR"/>
            </a:defPPr>
            <a:lvl1pPr marL="177800" lvl="0" indent="-177800" algn="ctr" defTabSz="457200">
              <a:spcBef>
                <a:spcPct val="20000"/>
              </a:spcBef>
              <a:buClr>
                <a:srgbClr val="EE7444"/>
              </a:buClr>
              <a:buSzPct val="100000"/>
              <a:defRPr b="1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177800" lvl="1" indent="-177800" defTabSz="457200">
              <a:spcBef>
                <a:spcPct val="20000"/>
              </a:spcBef>
              <a:buClr>
                <a:srgbClr val="EE7444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</a:lstStyle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Enseignements communs</a:t>
            </a:r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Français / Philosophie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Histoire – géographie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Enseignement moral et civique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Langue vivante A et langue vivante B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Education physique et sportive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Enseignement scientifique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645152" y="1484314"/>
            <a:ext cx="6432549" cy="4247317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>
            <a:spAutoFit/>
          </a:bodyPr>
          <a:lstStyle>
            <a:defPPr>
              <a:defRPr lang="fr-FR"/>
            </a:defPPr>
            <a:lvl1pPr lvl="0" algn="ctr" defTabSz="457200">
              <a:spcBef>
                <a:spcPct val="20000"/>
              </a:spcBef>
              <a:buClr>
                <a:srgbClr val="EE7444"/>
              </a:buClr>
              <a:buSzPct val="100000"/>
              <a:defRPr b="1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63550" lvl="1" indent="-285750" defTabSz="457200">
              <a:spcBef>
                <a:spcPct val="20000"/>
              </a:spcBef>
              <a:buClr>
                <a:srgbClr val="EE7444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</a:lstStyle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Enseignements de </a:t>
            </a:r>
            <a:r>
              <a:rPr lang="fr-FR" dirty="0"/>
              <a:t>spécialité </a:t>
            </a:r>
            <a:endParaRPr lang="fr-FR" dirty="0" smtClean="0"/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Arts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Humanités, littérature et philosophie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Littérature et langues et cultures de l’Antiquité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Langues, littératures et cultures étrangères et régionales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Histoire-géographie, géopolitique et sciences politiques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Sciences économiques et sociales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Mathématiques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Physique-chimie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Sciences de la vie et de la Terre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Numérique et sciences informatiques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Sciences de l’ingénieur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Biologie-écologie (lycées agricoles)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0"/>
          <p:cNvGraphicFramePr>
            <a:graphicFrameLocks noChangeAspect="1"/>
          </p:cNvGraphicFramePr>
          <p:nvPr/>
        </p:nvGraphicFramePr>
        <p:xfrm>
          <a:off x="203202" y="328613"/>
          <a:ext cx="1135063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2" y="328613"/>
                        <a:ext cx="1135063" cy="123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209675" y="676961"/>
            <a:ext cx="998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3600" dirty="0" smtClean="0">
                <a:latin typeface="Impress BT" pitchFamily="34"/>
                <a:ea typeface="Arial" pitchFamily="34"/>
                <a:cs typeface="Arial" pitchFamily="34"/>
              </a:rPr>
              <a:t>La voie générale à Dumont d’Urville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467045" y="1769092"/>
            <a:ext cx="6432549" cy="3951851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>
            <a:spAutoFit/>
          </a:bodyPr>
          <a:lstStyle>
            <a:defPPr>
              <a:defRPr lang="fr-FR"/>
            </a:defPPr>
            <a:lvl1pPr lvl="0" algn="ctr" defTabSz="457200">
              <a:spcBef>
                <a:spcPct val="20000"/>
              </a:spcBef>
              <a:buClr>
                <a:srgbClr val="EE7444"/>
              </a:buClr>
              <a:buSzPct val="100000"/>
              <a:defRPr b="1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63550" lvl="1" indent="-285750" defTabSz="457200">
              <a:spcBef>
                <a:spcPct val="20000"/>
              </a:spcBef>
              <a:buClr>
                <a:srgbClr val="EE7444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</a:lstStyle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Enseignements de </a:t>
            </a:r>
            <a:r>
              <a:rPr lang="fr-FR" dirty="0"/>
              <a:t>spécialité </a:t>
            </a:r>
            <a:endParaRPr lang="fr-FR" dirty="0" smtClean="0"/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 smtClean="0"/>
              <a:t>Arts </a:t>
            </a:r>
            <a:r>
              <a:rPr lang="fr-FR" u="sng" dirty="0" smtClean="0"/>
              <a:t>plastiques</a:t>
            </a: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Humanités, littérature et </a:t>
            </a:r>
            <a:r>
              <a:rPr lang="fr-FR" dirty="0" smtClean="0"/>
              <a:t>philosophie</a:t>
            </a: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Littérature et langues et cultures de </a:t>
            </a:r>
            <a:r>
              <a:rPr lang="fr-FR" dirty="0" smtClean="0"/>
              <a:t>l’Antiquité 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 smtClean="0"/>
              <a:t>Langues</a:t>
            </a:r>
            <a:r>
              <a:rPr lang="fr-FR" dirty="0"/>
              <a:t>, littératures et cultures étrangères </a:t>
            </a:r>
            <a:r>
              <a:rPr lang="fr-FR" strike="sngStrike" dirty="0"/>
              <a:t>et </a:t>
            </a:r>
            <a:r>
              <a:rPr lang="fr-FR" strike="sngStrike" dirty="0" smtClean="0"/>
              <a:t>régionales </a:t>
            </a:r>
            <a:endParaRPr lang="fr-FR" strike="sngStrike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Histoire-géographie, géopolitique et sciences </a:t>
            </a:r>
            <a:r>
              <a:rPr lang="fr-FR" dirty="0" smtClean="0"/>
              <a:t>politiques </a:t>
            </a: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Sciences économiques et sociales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 smtClean="0"/>
              <a:t>Mathématiques </a:t>
            </a: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 smtClean="0"/>
              <a:t>Physique-chimie </a:t>
            </a: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Sciences de la vie et de la </a:t>
            </a:r>
            <a:r>
              <a:rPr lang="fr-FR" dirty="0" smtClean="0"/>
              <a:t>Terre (avec le Lycée Laplace) </a:t>
            </a: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Numérique et sciences </a:t>
            </a:r>
            <a:r>
              <a:rPr lang="fr-FR" dirty="0" smtClean="0"/>
              <a:t>informatiques </a:t>
            </a: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Sciences de </a:t>
            </a:r>
            <a:r>
              <a:rPr lang="fr-FR" dirty="0" smtClean="0"/>
              <a:t>l’ingénieur 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06519" y="1776364"/>
            <a:ext cx="5281084" cy="2474524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>
            <a:spAutoFit/>
          </a:bodyPr>
          <a:lstStyle>
            <a:defPPr>
              <a:defRPr lang="fr-FR"/>
            </a:defPPr>
            <a:lvl1pPr marL="177800" lvl="0" indent="-177800" algn="ctr" defTabSz="457200">
              <a:spcBef>
                <a:spcPct val="20000"/>
              </a:spcBef>
              <a:buClr>
                <a:srgbClr val="EE7444"/>
              </a:buClr>
              <a:buSzPct val="100000"/>
              <a:defRPr b="1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177800" lvl="1" indent="-177800" defTabSz="457200">
              <a:spcBef>
                <a:spcPct val="20000"/>
              </a:spcBef>
              <a:buClr>
                <a:srgbClr val="EE7444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</a:lstStyle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Enseignements communs</a:t>
            </a:r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Français / Philosophie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Histoire – géographie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Enseignement moral et civique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Langue vivante A et langue vivante B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Education physique et sportive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Enseignement scientifique</a:t>
            </a:r>
          </a:p>
        </p:txBody>
      </p:sp>
    </p:spTree>
    <p:extLst>
      <p:ext uri="{BB962C8B-B14F-4D97-AF65-F5344CB8AC3E}">
        <p14:creationId xmlns:p14="http://schemas.microsoft.com/office/powerpoint/2010/main" val="323150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436" y="354013"/>
            <a:ext cx="11713633" cy="889571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4800" dirty="0">
                <a:solidFill>
                  <a:schemeClr val="tx1"/>
                </a:solidFill>
              </a:rPr>
              <a:t>La voie </a:t>
            </a:r>
            <a:r>
              <a:rPr lang="fr-FR" sz="4800" dirty="0" smtClean="0">
                <a:solidFill>
                  <a:schemeClr val="tx1"/>
                </a:solidFill>
              </a:rPr>
              <a:t>technologique en </a:t>
            </a:r>
            <a:r>
              <a:rPr lang="fr-FR" sz="4800" dirty="0">
                <a:solidFill>
                  <a:schemeClr val="tx1"/>
                </a:solidFill>
              </a:rPr>
              <a:t>1</a:t>
            </a:r>
            <a:r>
              <a:rPr lang="fr-FR" sz="4800" baseline="30000" dirty="0">
                <a:solidFill>
                  <a:schemeClr val="tx1"/>
                </a:solidFill>
              </a:rPr>
              <a:t>re</a:t>
            </a:r>
            <a:r>
              <a:rPr lang="fr-FR" sz="4800" dirty="0">
                <a:solidFill>
                  <a:schemeClr val="tx1"/>
                </a:solidFill>
              </a:rPr>
              <a:t> et Terminale</a:t>
            </a:r>
          </a:p>
        </p:txBody>
      </p:sp>
      <p:sp>
        <p:nvSpPr>
          <p:cNvPr id="17411" name="Espace réservé du numéro de diapositive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98AEBD-F4EF-411C-A052-B361C12F56BE}" type="slidenum">
              <a:rPr lang="fr-FR" altLang="fr-FR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alt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4002" y="1501775"/>
            <a:ext cx="5281084" cy="24745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>
            <a:defPPr>
              <a:defRPr lang="fr-FR"/>
            </a:defPPr>
            <a:lvl1pPr lvl="0" algn="ctr" defTabSz="457200">
              <a:spcBef>
                <a:spcPct val="20000"/>
              </a:spcBef>
              <a:buClr>
                <a:srgbClr val="EE7444"/>
              </a:buClr>
              <a:buSzPct val="100000"/>
              <a:defRPr b="1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63550" lvl="1" indent="-285750" defTabSz="457200">
              <a:spcBef>
                <a:spcPct val="20000"/>
              </a:spcBef>
              <a:buClr>
                <a:srgbClr val="EE7444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</a:lstStyle>
          <a:p>
            <a:pPr marL="177800" indent="-177800" fontAlgn="auto">
              <a:spcAft>
                <a:spcPts val="0"/>
              </a:spcAft>
              <a:defRPr/>
            </a:pPr>
            <a:r>
              <a:rPr lang="fr-FR" dirty="0" smtClean="0"/>
              <a:t>Enseignements </a:t>
            </a:r>
            <a:r>
              <a:rPr lang="fr-FR" dirty="0"/>
              <a:t>communs </a:t>
            </a:r>
            <a:r>
              <a:rPr lang="fr-FR" dirty="0" smtClean="0"/>
              <a:t>:</a:t>
            </a:r>
          </a:p>
          <a:p>
            <a:pPr marL="177800" indent="-177800" fontAlgn="auto">
              <a:spcAft>
                <a:spcPts val="0"/>
              </a:spcAft>
              <a:defRPr/>
            </a:pP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Français / Philosophie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Histoire – géographie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Enseignement moral et civique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Langue vivante A et langue vivante B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Education physique et sportive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Mathématiques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645152" y="1484314"/>
            <a:ext cx="6432549" cy="38225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>
            <a:defPPr>
              <a:defRPr lang="fr-FR"/>
            </a:defPPr>
            <a:lvl1pPr lvl="0" algn="ctr" defTabSz="457200">
              <a:spcBef>
                <a:spcPct val="20000"/>
              </a:spcBef>
              <a:buClr>
                <a:srgbClr val="EE7444"/>
              </a:buClr>
              <a:buSzPct val="100000"/>
              <a:defRPr b="1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63550" lvl="1" indent="-285750" defTabSz="457200">
              <a:spcBef>
                <a:spcPct val="20000"/>
              </a:spcBef>
              <a:buClr>
                <a:srgbClr val="EE7444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</a:lstStyle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Enseignements </a:t>
            </a:r>
            <a:r>
              <a:rPr lang="fr-FR" dirty="0"/>
              <a:t>de spécialité </a:t>
            </a:r>
            <a:r>
              <a:rPr lang="fr-FR" dirty="0" smtClean="0"/>
              <a:t>de </a:t>
            </a:r>
            <a:r>
              <a:rPr lang="fr-FR" dirty="0"/>
              <a:t>la série choisie </a:t>
            </a:r>
            <a:r>
              <a:rPr lang="fr-FR" dirty="0" smtClean="0"/>
              <a:t>:</a:t>
            </a:r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b="1" dirty="0">
                <a:solidFill>
                  <a:srgbClr val="FF0000"/>
                </a:solidFill>
              </a:rPr>
              <a:t>ST2S</a:t>
            </a:r>
            <a:r>
              <a:rPr lang="fr-FR" dirty="0"/>
              <a:t> : </a:t>
            </a:r>
            <a:r>
              <a:rPr lang="fr-FR" sz="1500" dirty="0"/>
              <a:t>Sciences et technologies de la santé et du social</a:t>
            </a:r>
          </a:p>
          <a:p>
            <a:pPr marL="177800" lvl="1" indent="-177800">
              <a:defRPr/>
            </a:pPr>
            <a:r>
              <a:rPr lang="fr-FR" b="1" dirty="0">
                <a:solidFill>
                  <a:srgbClr val="FF0000"/>
                </a:solidFill>
              </a:rPr>
              <a:t>STL</a:t>
            </a:r>
            <a:r>
              <a:rPr lang="fr-FR" dirty="0"/>
              <a:t> : </a:t>
            </a:r>
            <a:r>
              <a:rPr lang="fr-FR" sz="1500" dirty="0"/>
              <a:t>Sciences et technologies de </a:t>
            </a:r>
            <a:r>
              <a:rPr lang="fr-FR" sz="1500" dirty="0" smtClean="0"/>
              <a:t>laboratoire</a:t>
            </a:r>
          </a:p>
          <a:p>
            <a:pPr marL="177800" lvl="1" indent="-177800">
              <a:defRPr/>
            </a:pPr>
            <a:r>
              <a:rPr lang="fr-FR" b="1" dirty="0" smtClean="0">
                <a:solidFill>
                  <a:srgbClr val="FF0000"/>
                </a:solidFill>
              </a:rPr>
              <a:t>STAV</a:t>
            </a:r>
            <a:r>
              <a:rPr lang="fr-FR" dirty="0" smtClean="0"/>
              <a:t> </a:t>
            </a:r>
            <a:r>
              <a:rPr lang="fr-FR" sz="1400" dirty="0"/>
              <a:t>: </a:t>
            </a:r>
            <a:r>
              <a:rPr lang="fr-FR" sz="1500" dirty="0"/>
              <a:t>Sciences et technologies de l’agronomie et du vivant (dans les lycées agricoles uniquement</a:t>
            </a:r>
            <a:r>
              <a:rPr lang="fr-FR" sz="1500" dirty="0" smtClean="0"/>
              <a:t>)</a:t>
            </a:r>
            <a:r>
              <a:rPr lang="fr-FR" sz="1400" b="1" dirty="0">
                <a:solidFill>
                  <a:srgbClr val="FF0000"/>
                </a:solidFill>
              </a:rPr>
              <a:t> </a:t>
            </a:r>
            <a:endParaRPr lang="fr-FR" sz="1400" b="1" dirty="0" smtClean="0">
              <a:solidFill>
                <a:srgbClr val="FF0000"/>
              </a:solidFill>
            </a:endParaRPr>
          </a:p>
          <a:p>
            <a:pPr marL="177800" lvl="1" indent="-177800">
              <a:defRPr/>
            </a:pPr>
            <a:r>
              <a:rPr lang="fr-FR" b="1" dirty="0" smtClean="0">
                <a:solidFill>
                  <a:srgbClr val="FF0000"/>
                </a:solidFill>
              </a:rPr>
              <a:t>STI2D</a:t>
            </a:r>
            <a:r>
              <a:rPr lang="fr-FR" sz="1400" dirty="0" smtClean="0"/>
              <a:t> </a:t>
            </a:r>
            <a:r>
              <a:rPr lang="fr-FR" sz="1400" dirty="0"/>
              <a:t>: </a:t>
            </a:r>
            <a:r>
              <a:rPr lang="fr-FR" sz="1500" dirty="0"/>
              <a:t>Sciences et technologies de l’industrie et du développement durable</a:t>
            </a:r>
          </a:p>
          <a:p>
            <a:pPr marL="285750" lvl="1">
              <a:defRPr/>
            </a:pPr>
            <a:r>
              <a:rPr lang="fr-FR" b="1" dirty="0" smtClean="0">
                <a:solidFill>
                  <a:srgbClr val="7030A0"/>
                </a:solidFill>
              </a:rPr>
              <a:t>STD2A </a:t>
            </a:r>
            <a:r>
              <a:rPr lang="fr-FR" dirty="0">
                <a:solidFill>
                  <a:srgbClr val="7030A0"/>
                </a:solidFill>
              </a:rPr>
              <a:t>: </a:t>
            </a:r>
            <a:r>
              <a:rPr lang="fr-FR" sz="1500" dirty="0">
                <a:solidFill>
                  <a:srgbClr val="7030A0"/>
                </a:solidFill>
              </a:rPr>
              <a:t>Sciences et technologies du design et des arts appliqués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002060"/>
                </a:solidFill>
              </a:rPr>
              <a:t>STMG</a:t>
            </a:r>
            <a:r>
              <a:rPr lang="fr-FR" b="1" dirty="0" smtClean="0"/>
              <a:t> </a:t>
            </a:r>
            <a:r>
              <a:rPr lang="fr-FR" dirty="0"/>
              <a:t>: </a:t>
            </a:r>
            <a:r>
              <a:rPr lang="fr-FR" sz="1500" dirty="0"/>
              <a:t>Sciences et technologies du management et de la gestion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b="1" dirty="0">
                <a:solidFill>
                  <a:srgbClr val="002060"/>
                </a:solidFill>
              </a:rPr>
              <a:t>STHR</a:t>
            </a:r>
            <a:r>
              <a:rPr lang="fr-FR" dirty="0"/>
              <a:t> : </a:t>
            </a:r>
            <a:r>
              <a:rPr lang="fr-FR" sz="1500" dirty="0"/>
              <a:t>Sciences et technologies de l’hôtellerie et de la restauration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7030A0"/>
                </a:solidFill>
              </a:rPr>
              <a:t>S2TMD </a:t>
            </a:r>
            <a:r>
              <a:rPr lang="fr-FR" b="1" dirty="0">
                <a:solidFill>
                  <a:srgbClr val="7030A0"/>
                </a:solidFill>
              </a:rPr>
              <a:t>: </a:t>
            </a:r>
            <a:r>
              <a:rPr lang="fr-FR" sz="1500" b="1" dirty="0">
                <a:solidFill>
                  <a:srgbClr val="7030A0"/>
                </a:solidFill>
              </a:rPr>
              <a:t>Techniques </a:t>
            </a:r>
            <a:r>
              <a:rPr lang="fr-FR" sz="1500" b="1" dirty="0" smtClean="0">
                <a:solidFill>
                  <a:srgbClr val="7030A0"/>
                </a:solidFill>
              </a:rPr>
              <a:t>du </a:t>
            </a:r>
            <a:r>
              <a:rPr lang="fr-FR" sz="1500" b="1" dirty="0" err="1" smtClean="0">
                <a:solidFill>
                  <a:srgbClr val="7030A0"/>
                </a:solidFill>
              </a:rPr>
              <a:t>théatre</a:t>
            </a:r>
            <a:r>
              <a:rPr lang="fr-FR" sz="1500" b="1" dirty="0" smtClean="0">
                <a:solidFill>
                  <a:srgbClr val="7030A0"/>
                </a:solidFill>
              </a:rPr>
              <a:t> ,de la musique </a:t>
            </a:r>
            <a:r>
              <a:rPr lang="fr-FR" sz="1500" b="1" dirty="0">
                <a:solidFill>
                  <a:srgbClr val="7030A0"/>
                </a:solidFill>
              </a:rPr>
              <a:t>et de la danse</a:t>
            </a:r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436" y="354013"/>
            <a:ext cx="11713633" cy="889571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fr-FR" sz="4800" dirty="0">
                <a:solidFill>
                  <a:schemeClr val="tx1"/>
                </a:solidFill>
              </a:rPr>
              <a:t>La voie </a:t>
            </a:r>
            <a:r>
              <a:rPr lang="fr-FR" sz="4800" dirty="0" smtClean="0">
                <a:solidFill>
                  <a:schemeClr val="tx1"/>
                </a:solidFill>
              </a:rPr>
              <a:t>technologique à Dumont d’Urville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17411" name="Espace réservé du numéro de diapositive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98AEBD-F4EF-411C-A052-B361C12F56BE}" type="slidenum">
              <a:rPr lang="fr-FR" altLang="fr-FR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alt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4002" y="1501775"/>
            <a:ext cx="5281084" cy="24745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>
            <a:defPPr>
              <a:defRPr lang="fr-FR"/>
            </a:defPPr>
            <a:lvl1pPr lvl="0" algn="ctr" defTabSz="457200">
              <a:spcBef>
                <a:spcPct val="20000"/>
              </a:spcBef>
              <a:buClr>
                <a:srgbClr val="EE7444"/>
              </a:buClr>
              <a:buSzPct val="100000"/>
              <a:defRPr b="1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63550" lvl="1" indent="-285750" defTabSz="457200">
              <a:spcBef>
                <a:spcPct val="20000"/>
              </a:spcBef>
              <a:buClr>
                <a:srgbClr val="EE7444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</a:lstStyle>
          <a:p>
            <a:pPr marL="177800" indent="-177800" fontAlgn="auto">
              <a:spcAft>
                <a:spcPts val="0"/>
              </a:spcAft>
              <a:defRPr/>
            </a:pPr>
            <a:r>
              <a:rPr lang="fr-FR" dirty="0" smtClean="0"/>
              <a:t>Enseignements </a:t>
            </a:r>
            <a:r>
              <a:rPr lang="fr-FR" dirty="0"/>
              <a:t>communs </a:t>
            </a:r>
            <a:r>
              <a:rPr lang="fr-FR" dirty="0" smtClean="0"/>
              <a:t>:</a:t>
            </a:r>
          </a:p>
          <a:p>
            <a:pPr marL="177800" indent="-177800" fontAlgn="auto">
              <a:spcAft>
                <a:spcPts val="0"/>
              </a:spcAft>
              <a:defRPr/>
            </a:pPr>
            <a:endParaRPr lang="fr-FR" dirty="0"/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Français / Philosophie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Histoire – géographie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Enseignement moral et civique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Langue vivante A et langue vivante B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Education physique et sportive</a:t>
            </a:r>
          </a:p>
          <a:p>
            <a:pPr marL="177800" lvl="1" indent="-177800" fontAlgn="auto">
              <a:spcAft>
                <a:spcPts val="0"/>
              </a:spcAft>
              <a:defRPr/>
            </a:pPr>
            <a:r>
              <a:rPr lang="fr-FR" dirty="0"/>
              <a:t>Mathématiques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645152" y="1501775"/>
            <a:ext cx="6432549" cy="23237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>
            <a:defPPr>
              <a:defRPr lang="fr-FR"/>
            </a:defPPr>
            <a:lvl1pPr lvl="0" algn="ctr" defTabSz="457200">
              <a:spcBef>
                <a:spcPct val="20000"/>
              </a:spcBef>
              <a:buClr>
                <a:srgbClr val="EE7444"/>
              </a:buClr>
              <a:buSzPct val="100000"/>
              <a:defRPr b="1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63550" lvl="1" indent="-285750" defTabSz="457200">
              <a:spcBef>
                <a:spcPct val="20000"/>
              </a:spcBef>
              <a:buClr>
                <a:srgbClr val="EE7444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</a:lstStyle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Enseignements </a:t>
            </a:r>
            <a:r>
              <a:rPr lang="fr-FR" dirty="0"/>
              <a:t>de spécialité </a:t>
            </a:r>
            <a:r>
              <a:rPr lang="fr-FR" dirty="0" smtClean="0"/>
              <a:t>de </a:t>
            </a:r>
            <a:r>
              <a:rPr lang="fr-FR" dirty="0"/>
              <a:t>la série choisie </a:t>
            </a:r>
            <a:r>
              <a:rPr lang="fr-FR" dirty="0" smtClean="0"/>
              <a:t>:</a:t>
            </a:r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  <a:p>
            <a:pPr marL="177800" lvl="1" indent="-177800">
              <a:defRPr/>
            </a:pPr>
            <a:r>
              <a:rPr lang="fr-FR" b="1" dirty="0" smtClean="0">
                <a:solidFill>
                  <a:srgbClr val="FF0000"/>
                </a:solidFill>
              </a:rPr>
              <a:t>STI2D</a:t>
            </a:r>
            <a:r>
              <a:rPr lang="fr-FR" sz="1400" dirty="0" smtClean="0"/>
              <a:t> </a:t>
            </a:r>
            <a:r>
              <a:rPr lang="fr-FR" sz="1400" dirty="0"/>
              <a:t>: </a:t>
            </a:r>
            <a:r>
              <a:rPr lang="fr-FR" sz="1500" dirty="0"/>
              <a:t>Sciences et technologies de l’industrie et du développement </a:t>
            </a:r>
            <a:r>
              <a:rPr lang="fr-FR" sz="1500" dirty="0" smtClean="0"/>
              <a:t>durable</a:t>
            </a:r>
          </a:p>
          <a:p>
            <a:pPr marL="177800" lvl="1" indent="-177800">
              <a:defRPr/>
            </a:pPr>
            <a:endParaRPr lang="fr-FR" sz="1500" dirty="0" smtClean="0"/>
          </a:p>
          <a:p>
            <a:pPr marL="736600" lvl="2" indent="-285750">
              <a:buFont typeface="Wingdings" panose="05000000000000000000" pitchFamily="2" charset="2"/>
              <a:buChar char="v"/>
              <a:defRPr/>
            </a:pPr>
            <a:r>
              <a:rPr lang="fr-FR" sz="1700" dirty="0" smtClean="0">
                <a:solidFill>
                  <a:schemeClr val="bg1"/>
                </a:solidFill>
              </a:rPr>
              <a:t>Spécialité Energies et environnement</a:t>
            </a:r>
          </a:p>
          <a:p>
            <a:pPr marL="736600" lvl="2" indent="-285750">
              <a:buFont typeface="Wingdings" panose="05000000000000000000" pitchFamily="2" charset="2"/>
              <a:buChar char="v"/>
              <a:defRPr/>
            </a:pPr>
            <a:r>
              <a:rPr lang="fr-FR" sz="1700" dirty="0" smtClean="0">
                <a:solidFill>
                  <a:schemeClr val="bg1"/>
                </a:solidFill>
              </a:rPr>
              <a:t>Spécialité innovation technologique et </a:t>
            </a:r>
            <a:r>
              <a:rPr lang="fr-FR" sz="1700" dirty="0" err="1" smtClean="0">
                <a:solidFill>
                  <a:schemeClr val="bg1"/>
                </a:solidFill>
              </a:rPr>
              <a:t>éco-conception</a:t>
            </a:r>
            <a:endParaRPr lang="fr-FR" sz="16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v"/>
              <a:defRPr/>
            </a:pP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6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559" y="216853"/>
            <a:ext cx="11618383" cy="914400"/>
          </a:xfrm>
        </p:spPr>
        <p:txBody>
          <a:bodyPr/>
          <a:lstStyle/>
          <a:p>
            <a:pPr algn="ctr">
              <a:defRPr/>
            </a:pPr>
            <a:r>
              <a:rPr lang="fr-FR" dirty="0"/>
              <a:t>La seconde générale et technologique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2063751" y="1125541"/>
            <a:ext cx="8064500" cy="64293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Font typeface="Arial"/>
              <a:buNone/>
              <a:defRPr/>
            </a:pPr>
            <a:r>
              <a:rPr lang="fr-FR" b="1" dirty="0"/>
              <a:t>Au lycée général et technologique, </a:t>
            </a:r>
            <a:r>
              <a:rPr lang="fr-FR" b="1" dirty="0" smtClean="0"/>
              <a:t> </a:t>
            </a:r>
          </a:p>
          <a:p>
            <a:pPr marL="0" indent="0" algn="ctr">
              <a:buFont typeface="Arial"/>
              <a:buNone/>
              <a:defRPr/>
            </a:pPr>
            <a:r>
              <a:rPr lang="fr-FR" b="1" dirty="0" smtClean="0"/>
              <a:t>la </a:t>
            </a:r>
            <a:r>
              <a:rPr lang="fr-FR" b="1" dirty="0"/>
              <a:t>classe de seconde est commune à tous les élèves.</a:t>
            </a:r>
          </a:p>
          <a:p>
            <a:pPr algn="ctr">
              <a:defRPr/>
            </a:pPr>
            <a:endParaRPr lang="fr-FR" b="1" dirty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55D323-C5B8-4450-A485-97DD9EDC89B5}" type="slidenum">
              <a:rPr lang="fr-FR" altLang="fr-FR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alt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191250" y="1963931"/>
            <a:ext cx="5281083" cy="30100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defTabSz="457200" fontAlgn="auto">
              <a:spcBef>
                <a:spcPct val="20000"/>
              </a:spcBef>
              <a:spcAft>
                <a:spcPts val="0"/>
              </a:spcAft>
              <a:buClr>
                <a:srgbClr val="EE7444"/>
              </a:buClr>
              <a:buSzPct val="100000"/>
              <a:defRPr/>
            </a:pPr>
            <a:r>
              <a:rPr lang="fr-FR" b="1" dirty="0" smtClean="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</a:rPr>
              <a:t>Accompagnement </a:t>
            </a:r>
            <a:endParaRPr lang="fr-FR" b="1" dirty="0">
              <a:solidFill>
                <a:prstClr val="black"/>
              </a:solidFill>
              <a:latin typeface="Arial" panose="020B0604020202020204" pitchFamily="34" charset="0"/>
              <a:ea typeface="Roboto" panose="02000000000000000000" pitchFamily="2" charset="0"/>
            </a:endParaRPr>
          </a:p>
          <a:p>
            <a:pPr marL="463550" lvl="1" indent="-285750" defTabSz="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EE744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600" dirty="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</a:rPr>
              <a:t>Un test de positionnement en début d’année pour connaître ses acquis et ses besoins en français et en mathématiques</a:t>
            </a:r>
          </a:p>
          <a:p>
            <a:pPr marL="463550" lvl="1" indent="-285750" defTabSz="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EE744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600" dirty="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</a:rPr>
              <a:t>Un accompagnement personnalisé en fonction des besoins de l’élève</a:t>
            </a:r>
          </a:p>
          <a:p>
            <a:pPr marL="463550" lvl="1" indent="-285750" defTabSz="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EE744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600" dirty="0">
                <a:solidFill>
                  <a:prstClr val="black"/>
                </a:solidFill>
                <a:latin typeface="Arial" panose="020B0604020202020204" pitchFamily="34" charset="0"/>
                <a:ea typeface="Roboto" panose="02000000000000000000" pitchFamily="2" charset="0"/>
              </a:rPr>
              <a:t>Du temps consacré à l’orientation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  <a:cs typeface="+mn-cs"/>
            </a:endParaRPr>
          </a:p>
        </p:txBody>
      </p:sp>
      <p:sp>
        <p:nvSpPr>
          <p:cNvPr id="16390" name="ZoneTexte 7"/>
          <p:cNvSpPr txBox="1">
            <a:spLocks noChangeArrowheads="1"/>
          </p:cNvSpPr>
          <p:nvPr/>
        </p:nvSpPr>
        <p:spPr bwMode="auto">
          <a:xfrm>
            <a:off x="528109" y="5747957"/>
            <a:ext cx="1094528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b="1" dirty="0"/>
              <a:t>Au cours de l’année de seconde, chaque élève réfléchit à la suite de son parcours </a:t>
            </a:r>
            <a:endParaRPr lang="fr-FR" altLang="fr-FR" b="1" dirty="0" smtClean="0"/>
          </a:p>
          <a:p>
            <a:pPr algn="ctr"/>
            <a:r>
              <a:rPr lang="fr-FR" altLang="fr-FR" b="1" dirty="0" smtClean="0"/>
              <a:t>vers </a:t>
            </a:r>
            <a:r>
              <a:rPr lang="fr-FR" altLang="fr-FR" b="1" dirty="0"/>
              <a:t>la voie technologique ou la voie générale.</a:t>
            </a:r>
          </a:p>
        </p:txBody>
      </p:sp>
      <p:sp>
        <p:nvSpPr>
          <p:cNvPr id="16391" name="ZoneTexte 8"/>
          <p:cNvSpPr txBox="1">
            <a:spLocks noChangeArrowheads="1"/>
          </p:cNvSpPr>
          <p:nvPr/>
        </p:nvSpPr>
        <p:spPr bwMode="auto">
          <a:xfrm>
            <a:off x="527051" y="1963931"/>
            <a:ext cx="5473700" cy="36560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r>
              <a:rPr lang="fr-FR" altLang="fr-FR" b="1" dirty="0" smtClean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Cours </a:t>
            </a:r>
            <a:r>
              <a:rPr lang="fr-FR" altLang="fr-FR" b="1" dirty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communs </a:t>
            </a:r>
          </a:p>
          <a:p>
            <a:pPr marL="463550" lvl="1" indent="-285750" defTabSz="457200">
              <a:spcBef>
                <a:spcPct val="20000"/>
              </a:spcBef>
              <a:buClr>
                <a:srgbClr val="EE7444"/>
              </a:buClr>
              <a:buFont typeface="Wingdings" pitchFamily="2" charset="2"/>
              <a:buChar char="§"/>
            </a:pPr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Français</a:t>
            </a:r>
          </a:p>
          <a:p>
            <a:pPr marL="463550" lvl="1" indent="-285750" defTabSz="457200">
              <a:spcBef>
                <a:spcPct val="20000"/>
              </a:spcBef>
              <a:buClr>
                <a:srgbClr val="EE7444"/>
              </a:buClr>
              <a:buFont typeface="Wingdings" pitchFamily="2" charset="2"/>
              <a:buChar char="§"/>
            </a:pPr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Histoire – géographie</a:t>
            </a:r>
          </a:p>
          <a:p>
            <a:pPr marL="463550" lvl="1" indent="-285750" defTabSz="457200">
              <a:spcBef>
                <a:spcPct val="20000"/>
              </a:spcBef>
              <a:buClr>
                <a:srgbClr val="EE7444"/>
              </a:buClr>
              <a:buFont typeface="Wingdings" pitchFamily="2" charset="2"/>
              <a:buChar char="§"/>
            </a:pPr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Langue vivante A et langue vivante B</a:t>
            </a:r>
          </a:p>
          <a:p>
            <a:pPr marL="463550" lvl="1" indent="-285750" defTabSz="457200">
              <a:spcBef>
                <a:spcPct val="20000"/>
              </a:spcBef>
              <a:buClr>
                <a:srgbClr val="EE7444"/>
              </a:buClr>
              <a:buFont typeface="Wingdings" pitchFamily="2" charset="2"/>
              <a:buChar char="§"/>
            </a:pPr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Sciences économiques et sociales</a:t>
            </a:r>
          </a:p>
          <a:p>
            <a:pPr marL="463550" lvl="1" indent="-285750" defTabSz="457200">
              <a:spcBef>
                <a:spcPct val="20000"/>
              </a:spcBef>
              <a:buClr>
                <a:srgbClr val="EE7444"/>
              </a:buClr>
              <a:buFont typeface="Wingdings" pitchFamily="2" charset="2"/>
              <a:buChar char="§"/>
            </a:pPr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Mathématiques</a:t>
            </a:r>
          </a:p>
          <a:p>
            <a:pPr marL="463550" lvl="1" indent="-285750" defTabSz="457200">
              <a:spcBef>
                <a:spcPct val="20000"/>
              </a:spcBef>
              <a:buClr>
                <a:srgbClr val="EE7444"/>
              </a:buClr>
              <a:buFont typeface="Wingdings" pitchFamily="2" charset="2"/>
              <a:buChar char="§"/>
            </a:pPr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Physique – chimie</a:t>
            </a:r>
          </a:p>
          <a:p>
            <a:pPr marL="463550" lvl="1" indent="-285750" defTabSz="457200">
              <a:spcBef>
                <a:spcPct val="20000"/>
              </a:spcBef>
              <a:buClr>
                <a:srgbClr val="EE7444"/>
              </a:buClr>
              <a:buFont typeface="Wingdings" pitchFamily="2" charset="2"/>
              <a:buChar char="§"/>
            </a:pPr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Sciences de la vie et de la Terre</a:t>
            </a:r>
          </a:p>
          <a:p>
            <a:pPr marL="463550" lvl="1" indent="-285750" defTabSz="457200">
              <a:spcBef>
                <a:spcPct val="20000"/>
              </a:spcBef>
              <a:buClr>
                <a:srgbClr val="EE7444"/>
              </a:buClr>
              <a:buFont typeface="Wingdings" pitchFamily="2" charset="2"/>
              <a:buChar char="§"/>
            </a:pPr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Education physique et sportive</a:t>
            </a:r>
          </a:p>
          <a:p>
            <a:pPr marL="463550" lvl="1" indent="-285750" defTabSz="457200">
              <a:spcBef>
                <a:spcPct val="20000"/>
              </a:spcBef>
              <a:buClr>
                <a:srgbClr val="EE7444"/>
              </a:buClr>
              <a:buFont typeface="Wingdings" pitchFamily="2" charset="2"/>
              <a:buChar char="§"/>
            </a:pPr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Enseignement moral et civique</a:t>
            </a:r>
          </a:p>
          <a:p>
            <a:pPr marL="463550" lvl="1" indent="-285750" defTabSz="457200">
              <a:spcBef>
                <a:spcPct val="20000"/>
              </a:spcBef>
              <a:buClr>
                <a:srgbClr val="EE7444"/>
              </a:buClr>
              <a:buFont typeface="Wingdings" pitchFamily="2" charset="2"/>
              <a:buChar char="§"/>
            </a:pPr>
            <a:r>
              <a:rPr lang="fr-FR" altLang="fr-FR" sz="1600" dirty="0">
                <a:solidFill>
                  <a:srgbClr val="000000"/>
                </a:solidFill>
                <a:latin typeface="Arial" pitchFamily="34" charset="0"/>
                <a:ea typeface="Roboto" pitchFamily="2" charset="0"/>
              </a:rPr>
              <a:t>Sciences numériques et technologie</a:t>
            </a:r>
          </a:p>
          <a:p>
            <a:pPr algn="ctr" defTabSz="457200">
              <a:spcBef>
                <a:spcPct val="20000"/>
              </a:spcBef>
              <a:buClr>
                <a:srgbClr val="EE7444"/>
              </a:buClr>
              <a:buSzPct val="100000"/>
            </a:pPr>
            <a:endParaRPr lang="fr-FR" altLang="fr-FR" b="1" dirty="0">
              <a:solidFill>
                <a:srgbClr val="000000"/>
              </a:solidFill>
              <a:latin typeface="Arial" pitchFamily="34" charset="0"/>
              <a:ea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6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6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6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6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3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63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3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63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63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3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classe de 2</a:t>
            </a:r>
            <a:r>
              <a:rPr lang="fr-FR" baseline="30000" dirty="0" smtClean="0"/>
              <a:t>nde</a:t>
            </a:r>
            <a:r>
              <a:rPr lang="fr-FR" dirty="0" smtClean="0"/>
              <a:t> Générale et technologique</a:t>
            </a:r>
            <a:endParaRPr lang="fr-FR" dirty="0"/>
          </a:p>
        </p:txBody>
      </p:sp>
      <p:sp>
        <p:nvSpPr>
          <p:cNvPr id="3" name="Ellipse 2"/>
          <p:cNvSpPr/>
          <p:nvPr/>
        </p:nvSpPr>
        <p:spPr bwMode="auto">
          <a:xfrm>
            <a:off x="911424" y="1916832"/>
            <a:ext cx="4896544" cy="3816424"/>
          </a:xfrm>
          <a:prstGeom prst="ellipse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Gothic" pitchFamily="49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108136" y="2160662"/>
            <a:ext cx="336037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002060"/>
                </a:solidFill>
              </a:rPr>
              <a:t>Français              4h</a:t>
            </a:r>
          </a:p>
          <a:p>
            <a:r>
              <a:rPr lang="fr-FR" sz="2000" dirty="0" err="1" smtClean="0">
                <a:solidFill>
                  <a:srgbClr val="002060"/>
                </a:solidFill>
              </a:rPr>
              <a:t>Hist</a:t>
            </a:r>
            <a:r>
              <a:rPr lang="fr-FR" sz="2000" dirty="0" smtClean="0">
                <a:solidFill>
                  <a:srgbClr val="002060"/>
                </a:solidFill>
              </a:rPr>
              <a:t>-géo-EMC   3.5h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LV 1 et 2            5.5h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SES                   1.5h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Maths                  4h</a:t>
            </a:r>
          </a:p>
          <a:p>
            <a:r>
              <a:rPr lang="fr-FR" sz="2000" dirty="0" err="1" smtClean="0">
                <a:solidFill>
                  <a:srgbClr val="002060"/>
                </a:solidFill>
              </a:rPr>
              <a:t>Phy</a:t>
            </a:r>
            <a:r>
              <a:rPr lang="fr-FR" sz="2000" dirty="0" smtClean="0">
                <a:solidFill>
                  <a:srgbClr val="002060"/>
                </a:solidFill>
              </a:rPr>
              <a:t>-</a:t>
            </a:r>
            <a:r>
              <a:rPr lang="fr-FR" sz="2000" dirty="0" err="1" smtClean="0">
                <a:solidFill>
                  <a:srgbClr val="002060"/>
                </a:solidFill>
              </a:rPr>
              <a:t>ch</a:t>
            </a:r>
            <a:r>
              <a:rPr lang="fr-FR" sz="2000" dirty="0" smtClean="0">
                <a:solidFill>
                  <a:srgbClr val="002060"/>
                </a:solidFill>
              </a:rPr>
              <a:t>                 3h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SVT                   1.5h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EPS                     2h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Sciences </a:t>
            </a:r>
            <a:r>
              <a:rPr lang="fr-FR" sz="2000" dirty="0" err="1" smtClean="0">
                <a:solidFill>
                  <a:srgbClr val="002060"/>
                </a:solidFill>
              </a:rPr>
              <a:t>num</a:t>
            </a:r>
            <a:r>
              <a:rPr lang="fr-FR" sz="2000" dirty="0" smtClean="0">
                <a:solidFill>
                  <a:srgbClr val="002060"/>
                </a:solidFill>
              </a:rPr>
              <a:t>   1.5h</a:t>
            </a:r>
          </a:p>
          <a:p>
            <a:endParaRPr lang="fr-FR" sz="2000" dirty="0" smtClean="0">
              <a:solidFill>
                <a:srgbClr val="002060"/>
              </a:solidFill>
            </a:endParaRPr>
          </a:p>
          <a:p>
            <a:r>
              <a:rPr lang="fr-FR" sz="2000" dirty="0" smtClean="0">
                <a:solidFill>
                  <a:srgbClr val="002060"/>
                </a:solidFill>
              </a:rPr>
              <a:t>TOTAL             26.5h</a:t>
            </a:r>
          </a:p>
          <a:p>
            <a:endParaRPr lang="fr-FR" dirty="0"/>
          </a:p>
        </p:txBody>
      </p:sp>
      <p:sp>
        <p:nvSpPr>
          <p:cNvPr id="5" name="Ellipse 4"/>
          <p:cNvSpPr/>
          <p:nvPr/>
        </p:nvSpPr>
        <p:spPr bwMode="auto">
          <a:xfrm>
            <a:off x="7248128" y="2060848"/>
            <a:ext cx="4032448" cy="158417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Gothic" pitchFamily="49" charset="-12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824192" y="2420891"/>
            <a:ext cx="27843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0000"/>
                </a:solidFill>
              </a:rPr>
              <a:t>Option</a:t>
            </a:r>
            <a:r>
              <a:rPr lang="fr-FR" dirty="0" smtClean="0">
                <a:solidFill>
                  <a:schemeClr val="bg1"/>
                </a:solidFill>
              </a:rPr>
              <a:t> enseignement général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3h en plus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Ellipse 6"/>
          <p:cNvSpPr/>
          <p:nvPr/>
        </p:nvSpPr>
        <p:spPr bwMode="auto">
          <a:xfrm>
            <a:off x="7344139" y="4005064"/>
            <a:ext cx="4032448" cy="158417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Gothic" pitchFamily="49" charset="-12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16215" y="4365107"/>
            <a:ext cx="27843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0000"/>
                </a:solidFill>
              </a:rPr>
              <a:t>Option </a:t>
            </a:r>
            <a:r>
              <a:rPr lang="fr-FR" dirty="0" smtClean="0">
                <a:solidFill>
                  <a:schemeClr val="bg1"/>
                </a:solidFill>
              </a:rPr>
              <a:t>enseignement technologique</a:t>
            </a: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1.5h en plus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Flèche droite 8"/>
          <p:cNvSpPr/>
          <p:nvPr/>
        </p:nvSpPr>
        <p:spPr>
          <a:xfrm>
            <a:off x="5391151" y="2447925"/>
            <a:ext cx="1819275" cy="400050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 rot="985857">
            <a:off x="5715000" y="4371978"/>
            <a:ext cx="1752600" cy="409575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0"/>
          <p:cNvGraphicFramePr>
            <a:graphicFrameLocks noChangeAspect="1"/>
          </p:cNvGraphicFramePr>
          <p:nvPr/>
        </p:nvGraphicFramePr>
        <p:xfrm>
          <a:off x="203202" y="328613"/>
          <a:ext cx="1135063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2" y="328613"/>
                        <a:ext cx="1135063" cy="123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209675" y="676961"/>
            <a:ext cx="998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3600" dirty="0" smtClean="0">
                <a:latin typeface="Impress BT" pitchFamily="34"/>
                <a:ea typeface="Arial" pitchFamily="34"/>
                <a:cs typeface="Arial" pitchFamily="34"/>
              </a:rPr>
              <a:t>Les enseignements optionnels de l’académie</a:t>
            </a:r>
          </a:p>
        </p:txBody>
      </p:sp>
      <p:sp>
        <p:nvSpPr>
          <p:cNvPr id="5" name="Rectangle 6"/>
          <p:cNvSpPr/>
          <p:nvPr/>
        </p:nvSpPr>
        <p:spPr>
          <a:xfrm>
            <a:off x="1856232" y="1760188"/>
            <a:ext cx="8485631" cy="496824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 smtClean="0"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E</a:t>
            </a:r>
            <a:r>
              <a:rPr lang="fr-FR" sz="1600" b="0" i="0" u="none" strike="noStrike" cap="none" baseline="0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nseignement général </a:t>
            </a:r>
            <a:r>
              <a:rPr lang="fr-FR" sz="1600" b="0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Impress BT" pitchFamily="34"/>
                <a:ea typeface="Arial" pitchFamily="34"/>
                <a:cs typeface="Arial" pitchFamily="34"/>
              </a:rPr>
              <a:t>optionnel</a:t>
            </a:r>
            <a:r>
              <a:rPr lang="fr-FR" sz="1600" b="0" i="0" u="none" strike="noStrike" cap="none" dirty="0" smtClean="0">
                <a:ln>
                  <a:noFill/>
                </a:ln>
                <a:solidFill>
                  <a:srgbClr val="000000"/>
                </a:solidFill>
                <a:latin typeface="Impress BT" pitchFamily="34"/>
                <a:ea typeface="Arial" pitchFamily="34"/>
                <a:cs typeface="Arial" pitchFamily="34"/>
              </a:rPr>
              <a:t> ,</a:t>
            </a:r>
            <a:r>
              <a:rPr lang="fr-FR" sz="1600" b="0" i="0" u="none" strike="noStrike" cap="none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un ou deux avec </a:t>
            </a:r>
            <a:r>
              <a:rPr lang="fr-FR" sz="1600" b="0" i="0" u="none" strike="noStrike" cap="none" dirty="0" err="1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latin,grec</a:t>
            </a:r>
            <a:endParaRPr lang="fr-FR" sz="1600" b="0" i="0" u="none" strike="noStrike" cap="none" baseline="0" dirty="0" smtClean="0">
              <a:ln>
                <a:noFill/>
              </a:ln>
              <a:solidFill>
                <a:srgbClr val="FF0000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600" b="0" i="0" u="none" strike="noStrike" cap="none" baseline="0" dirty="0" smtClean="0">
              <a:ln>
                <a:noFill/>
              </a:ln>
              <a:solidFill>
                <a:srgbClr val="000000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1" i="0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L</a:t>
            </a:r>
            <a:r>
              <a:rPr lang="fr-FR" sz="1600" b="0" i="0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angues </a:t>
            </a:r>
            <a:r>
              <a:rPr lang="fr-FR" sz="1600" b="0" i="0" u="none" strike="noStrike" cap="none" baseline="0" dirty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et cultures de l’antiquité </a:t>
            </a:r>
            <a:r>
              <a:rPr lang="fr-FR" sz="1600" b="0" i="1" u="none" strike="noStrike" cap="none" baseline="0" dirty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(latin, grec)</a:t>
            </a:r>
            <a:r>
              <a:rPr lang="fr-FR" sz="1600" b="0" i="0" u="none" strike="noStrike" cap="none" baseline="0" dirty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 :</a:t>
            </a:r>
            <a:r>
              <a:rPr lang="fr-FR" sz="1600" b="0" u="none" strike="noStrike" cap="none" baseline="0" dirty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3h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1" i="0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L</a:t>
            </a:r>
            <a:r>
              <a:rPr lang="fr-FR" sz="1600" b="0" i="0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VC </a:t>
            </a:r>
            <a:r>
              <a:rPr lang="fr-FR" sz="1600" b="0" i="0" u="none" strike="noStrike" cap="none" baseline="0" dirty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étrangère </a:t>
            </a:r>
            <a:r>
              <a:rPr lang="fr-FR" sz="1600" dirty="0" smtClean="0"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ou régionale</a:t>
            </a:r>
            <a:r>
              <a:rPr lang="fr-FR" sz="1600" b="0" i="0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: 3h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 smtClean="0"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Arts plastiques, cinéma audiovisuel, danse, musique, théâtre, histoire des Arts : 3h</a:t>
            </a:r>
          </a:p>
          <a:p>
            <a:pPr hangingPunct="0">
              <a:lnSpc>
                <a:spcPct val="90000"/>
              </a:lnSpc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 smtClean="0"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Arts du cirque : 6h</a:t>
            </a:r>
          </a:p>
          <a:p>
            <a:pPr hangingPunct="0">
              <a:lnSpc>
                <a:spcPct val="90000"/>
              </a:lnSpc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 smtClean="0"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EPS : 3h</a:t>
            </a:r>
          </a:p>
          <a:p>
            <a:pPr hangingPunct="0">
              <a:lnSpc>
                <a:spcPct val="90000"/>
              </a:lnSpc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 smtClean="0"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Ecologie, Agronomie, Territoire et Développement Durable : 3h</a:t>
            </a:r>
          </a:p>
          <a:p>
            <a:pPr hangingPunct="0">
              <a:lnSpc>
                <a:spcPct val="90000"/>
              </a:lnSpc>
              <a:buClr>
                <a:srgbClr val="0033CC"/>
              </a:buClr>
              <a:buSzPct val="100000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600" dirty="0">
              <a:solidFill>
                <a:srgbClr val="0033CC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0" i="0" u="none" strike="noStrike" cap="none" baseline="0" dirty="0" smtClean="0">
                <a:ln>
                  <a:noFill/>
                </a:ln>
                <a:solidFill>
                  <a:srgbClr val="FF0000"/>
                </a:solidFill>
                <a:latin typeface="Impress BT" pitchFamily="34"/>
                <a:ea typeface="Arial" pitchFamily="34"/>
                <a:cs typeface="Arial" pitchFamily="34"/>
              </a:rPr>
              <a:t>Enseignement technologique optionnel, un seul </a:t>
            </a:r>
            <a:r>
              <a:rPr lang="fr-FR" sz="1600" b="0" i="0" u="none" strike="noStrike" cap="none" baseline="0" dirty="0" smtClean="0">
                <a:ln>
                  <a:noFill/>
                </a:ln>
                <a:solidFill>
                  <a:schemeClr val="bg1"/>
                </a:solidFill>
                <a:latin typeface="Impress BT" pitchFamily="34"/>
                <a:ea typeface="Arial" pitchFamily="34"/>
                <a:cs typeface="Arial" pitchFamily="34"/>
              </a:rPr>
              <a:t>:</a:t>
            </a:r>
            <a:endParaRPr lang="fr-FR" sz="1600" b="0" i="0" u="none" strike="noStrike" cap="none" baseline="0" dirty="0">
              <a:ln>
                <a:noFill/>
              </a:ln>
              <a:solidFill>
                <a:schemeClr val="bg1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0" i="1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Management et gestion : 1h30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i="1" dirty="0" smtClean="0"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Santé et social : 1h30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0" i="1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Biotechnologies</a:t>
            </a:r>
            <a:r>
              <a:rPr lang="fr-FR" sz="1600" b="0" i="1" u="none" strike="noStrike" cap="none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 : 1h30</a:t>
            </a:r>
            <a:endParaRPr lang="fr-FR" sz="1600" b="0" i="1" u="none" strike="noStrike" cap="none" baseline="0" dirty="0" smtClean="0">
              <a:ln>
                <a:noFill/>
              </a:ln>
              <a:solidFill>
                <a:srgbClr val="0033CC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i="1" dirty="0"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S</a:t>
            </a:r>
            <a:r>
              <a:rPr lang="fr-FR" sz="1600" b="0" i="1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ciences et laboratoire : 1h30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i="1" dirty="0" smtClean="0"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Sciences de l’ingénieur : 1h30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0" i="1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Création et Innovation Technologiques : </a:t>
            </a:r>
            <a:r>
              <a:rPr lang="fr-FR" sz="1600" i="1" dirty="0" smtClean="0"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1h30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0" i="1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Création et Culture Design : 6h</a:t>
            </a:r>
          </a:p>
          <a:p>
            <a:pPr hangingPunct="0">
              <a:lnSpc>
                <a:spcPct val="90000"/>
              </a:lnSpc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i="1" dirty="0"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Atelier artistique : 72h / an</a:t>
            </a:r>
            <a:endParaRPr lang="fr-FR" sz="1600" dirty="0">
              <a:solidFill>
                <a:srgbClr val="0033CC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fr-FR" sz="1600" i="1" dirty="0">
              <a:solidFill>
                <a:srgbClr val="0033CC"/>
              </a:solidFill>
              <a:latin typeface="Impress BT" pitchFamily="34"/>
              <a:ea typeface="Arial" pitchFamily="34"/>
              <a:cs typeface="Arial" pitchFamily="34"/>
            </a:endParaRP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0" i="1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Hippologie et équitation : 3h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i="1" dirty="0" smtClean="0"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Pratiques sociales et culturelles : 3h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00000"/>
              <a:buFont typeface="Impress BT" pitchFamily="2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b="0" i="1" u="none" strike="noStrike" cap="none" baseline="0" dirty="0" smtClean="0">
                <a:ln>
                  <a:noFill/>
                </a:ln>
                <a:solidFill>
                  <a:srgbClr val="0033CC"/>
                </a:solidFill>
                <a:latin typeface="Impress BT" pitchFamily="34"/>
                <a:ea typeface="Arial" pitchFamily="34"/>
                <a:cs typeface="Arial" pitchFamily="34"/>
              </a:rPr>
              <a:t>Pratiques professionnelles : 3h</a:t>
            </a:r>
          </a:p>
        </p:txBody>
      </p:sp>
    </p:spTree>
    <p:extLst>
      <p:ext uri="{BB962C8B-B14F-4D97-AF65-F5344CB8AC3E}">
        <p14:creationId xmlns:p14="http://schemas.microsoft.com/office/powerpoint/2010/main" val="403151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3454</TotalTime>
  <Words>1581</Words>
  <Application>Microsoft Office PowerPoint</Application>
  <PresentationFormat>Personnalisé</PresentationFormat>
  <Paragraphs>391</Paragraphs>
  <Slides>21</Slides>
  <Notes>21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Débit</vt:lpstr>
      <vt:lpstr>Réunion d’information FEVRIER 2020  Après la 3ème…</vt:lpstr>
      <vt:lpstr>Présentation PowerPoint</vt:lpstr>
      <vt:lpstr>La voie GENERALE en 1re et Terminale</vt:lpstr>
      <vt:lpstr>Présentation PowerPoint</vt:lpstr>
      <vt:lpstr>La voie technologique en 1re et Terminale</vt:lpstr>
      <vt:lpstr>La voie technologique à Dumont d’Urville</vt:lpstr>
      <vt:lpstr>La seconde générale et technologique</vt:lpstr>
      <vt:lpstr>La classe de 2nde Générale et technologique</vt:lpstr>
      <vt:lpstr>Présentation PowerPoint</vt:lpstr>
      <vt:lpstr>Présentation PowerPoint</vt:lpstr>
      <vt:lpstr>  La seconde professionnelle</vt:lpstr>
      <vt:lpstr>Présentation PowerPoint</vt:lpstr>
      <vt:lpstr>la fiche de dialogue </vt:lpstr>
      <vt:lpstr>la fiche de dialogue </vt:lpstr>
      <vt:lpstr> La procédure d’affectation :    </vt:lpstr>
      <vt:lpstr> La seconde professionnelle  Affectation  en lycée public</vt:lpstr>
      <vt:lpstr> La seconde générale et technologique Affectation en lycée public </vt:lpstr>
      <vt:lpstr> La seconde générale et technologique  Affectation en lycée public</vt:lpstr>
      <vt:lpstr>Présentation PowerPoint</vt:lpstr>
      <vt:lpstr>Présentation PowerPoint</vt:lpstr>
      <vt:lpstr>Pour plus d’information sur l’orientation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D. SÉBILLE</dc:creator>
  <cp:lastModifiedBy>le-manchec</cp:lastModifiedBy>
  <cp:revision>171</cp:revision>
  <cp:lastPrinted>2020-02-11T14:04:23Z</cp:lastPrinted>
  <dcterms:created xsi:type="dcterms:W3CDTF">2018-12-19T10:25:50Z</dcterms:created>
  <dcterms:modified xsi:type="dcterms:W3CDTF">2020-02-14T11:53:07Z</dcterms:modified>
</cp:coreProperties>
</file>